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84" r:id="rId4"/>
    <p:sldId id="259" r:id="rId5"/>
    <p:sldId id="277" r:id="rId6"/>
    <p:sldId id="283" r:id="rId7"/>
    <p:sldId id="289" r:id="rId8"/>
    <p:sldId id="261" r:id="rId9"/>
    <p:sldId id="291" r:id="rId10"/>
    <p:sldId id="288" r:id="rId11"/>
    <p:sldId id="292" r:id="rId12"/>
    <p:sldId id="295" r:id="rId13"/>
    <p:sldId id="303" r:id="rId14"/>
    <p:sldId id="296" r:id="rId15"/>
    <p:sldId id="297" r:id="rId16"/>
    <p:sldId id="300" r:id="rId17"/>
    <p:sldId id="306" r:id="rId18"/>
    <p:sldId id="307" r:id="rId19"/>
    <p:sldId id="310" r:id="rId20"/>
    <p:sldId id="263" r:id="rId21"/>
    <p:sldId id="264" r:id="rId22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81508" autoAdjust="0"/>
  </p:normalViewPr>
  <p:slideViewPr>
    <p:cSldViewPr snapToGrid="0" snapToObjects="1" showGuides="1">
      <p:cViewPr varScale="1">
        <p:scale>
          <a:sx n="57" d="100"/>
          <a:sy n="57" d="100"/>
        </p:scale>
        <p:origin x="166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3E33C-1A0B-4DC7-831C-DB5EFB3B9B1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D8CBA614-506A-4D7A-B222-70F650C5C31B}">
      <dgm:prSet custT="1"/>
      <dgm:spPr/>
      <dgm:t>
        <a:bodyPr rIns="0"/>
        <a:lstStyle/>
        <a:p>
          <a:r>
            <a:rPr lang="es-CL" sz="1600" dirty="0" smtClean="0"/>
            <a:t>Planificación y control</a:t>
          </a:r>
          <a:endParaRPr lang="es-CL" sz="1600" dirty="0"/>
        </a:p>
      </dgm:t>
    </dgm:pt>
    <dgm:pt modelId="{4D732269-7F94-4E11-A76C-3C368AB474CD}" type="parTrans" cxnId="{941C935E-0A1A-440B-8EE7-7FE79B21C6C6}">
      <dgm:prSet/>
      <dgm:spPr/>
      <dgm:t>
        <a:bodyPr/>
        <a:lstStyle/>
        <a:p>
          <a:endParaRPr lang="es-CL" sz="3200"/>
        </a:p>
      </dgm:t>
    </dgm:pt>
    <dgm:pt modelId="{CFED1F5A-0E12-4A0F-AE53-B0C3B96A1F82}" type="sibTrans" cxnId="{941C935E-0A1A-440B-8EE7-7FE79B21C6C6}">
      <dgm:prSet custT="1"/>
      <dgm:spPr/>
      <dgm:t>
        <a:bodyPr/>
        <a:lstStyle/>
        <a:p>
          <a:endParaRPr lang="es-CL" sz="3200"/>
        </a:p>
      </dgm:t>
    </dgm:pt>
    <dgm:pt modelId="{865C9390-45B4-41A0-BD44-6AB9738DEB99}">
      <dgm:prSet custT="1"/>
      <dgm:spPr/>
      <dgm:t>
        <a:bodyPr/>
        <a:lstStyle/>
        <a:p>
          <a:r>
            <a:rPr lang="es-CL" sz="1600" smtClean="0"/>
            <a:t>Análisis y diseño</a:t>
          </a:r>
          <a:endParaRPr lang="es-CL" sz="1600" dirty="0"/>
        </a:p>
      </dgm:t>
    </dgm:pt>
    <dgm:pt modelId="{0ED4EE15-3EBD-4483-8415-0227E8B21781}" type="parTrans" cxnId="{9420C4AA-62B9-4504-A7B9-145EEFE11E9F}">
      <dgm:prSet/>
      <dgm:spPr/>
      <dgm:t>
        <a:bodyPr/>
        <a:lstStyle/>
        <a:p>
          <a:endParaRPr lang="es-CL" sz="3200"/>
        </a:p>
      </dgm:t>
    </dgm:pt>
    <dgm:pt modelId="{DFEA0B77-1FAD-4057-AE8A-63AC57FC4014}" type="sibTrans" cxnId="{9420C4AA-62B9-4504-A7B9-145EEFE11E9F}">
      <dgm:prSet custT="1"/>
      <dgm:spPr/>
      <dgm:t>
        <a:bodyPr/>
        <a:lstStyle/>
        <a:p>
          <a:endParaRPr lang="es-CL" sz="3200"/>
        </a:p>
      </dgm:t>
    </dgm:pt>
    <dgm:pt modelId="{B543B374-600E-40B6-B5F3-952A59EDABCB}">
      <dgm:prSet custT="1"/>
      <dgm:spPr/>
      <dgm:t>
        <a:bodyPr/>
        <a:lstStyle/>
        <a:p>
          <a:r>
            <a:rPr lang="es-CL" sz="1600" smtClean="0"/>
            <a:t>Implementación y ejecución</a:t>
          </a:r>
          <a:endParaRPr lang="es-CL" sz="1600" dirty="0"/>
        </a:p>
      </dgm:t>
    </dgm:pt>
    <dgm:pt modelId="{DD17D2A3-55A1-4B9B-AC7A-01B6C7A4EA0F}" type="parTrans" cxnId="{756AA2B2-F480-4B1C-9250-8520DFC93592}">
      <dgm:prSet/>
      <dgm:spPr/>
      <dgm:t>
        <a:bodyPr/>
        <a:lstStyle/>
        <a:p>
          <a:endParaRPr lang="es-CL" sz="3200"/>
        </a:p>
      </dgm:t>
    </dgm:pt>
    <dgm:pt modelId="{8320B950-799F-449A-8098-C71A9048AE02}" type="sibTrans" cxnId="{756AA2B2-F480-4B1C-9250-8520DFC93592}">
      <dgm:prSet custT="1"/>
      <dgm:spPr/>
      <dgm:t>
        <a:bodyPr/>
        <a:lstStyle/>
        <a:p>
          <a:endParaRPr lang="es-CL" sz="3200"/>
        </a:p>
      </dgm:t>
    </dgm:pt>
    <dgm:pt modelId="{23D8FB8C-8871-4E4B-B53A-E9EAEA9AEC1F}">
      <dgm:prSet custT="1"/>
      <dgm:spPr/>
      <dgm:t>
        <a:bodyPr/>
        <a:lstStyle/>
        <a:p>
          <a:r>
            <a:rPr lang="es-CL" sz="1600" smtClean="0"/>
            <a:t>Evaluación de los criterios de salida y elaboración de informes.</a:t>
          </a:r>
          <a:endParaRPr lang="es-CL" sz="1600" dirty="0"/>
        </a:p>
      </dgm:t>
    </dgm:pt>
    <dgm:pt modelId="{ADF839B2-FD85-4994-B8CD-14AE0A79EA26}" type="parTrans" cxnId="{ADAD130B-7FBE-4F89-BCE1-6C8C418DB50E}">
      <dgm:prSet/>
      <dgm:spPr/>
      <dgm:t>
        <a:bodyPr/>
        <a:lstStyle/>
        <a:p>
          <a:endParaRPr lang="es-CL" sz="3200"/>
        </a:p>
      </dgm:t>
    </dgm:pt>
    <dgm:pt modelId="{568FE842-2561-40AE-8128-5C7DF8AF9B77}" type="sibTrans" cxnId="{ADAD130B-7FBE-4F89-BCE1-6C8C418DB50E}">
      <dgm:prSet custT="1"/>
      <dgm:spPr/>
      <dgm:t>
        <a:bodyPr/>
        <a:lstStyle/>
        <a:p>
          <a:endParaRPr lang="es-CL" sz="3200"/>
        </a:p>
      </dgm:t>
    </dgm:pt>
    <dgm:pt modelId="{AB0819DF-BF43-4752-8DB2-62C1DCFA62DF}">
      <dgm:prSet custT="1"/>
      <dgm:spPr/>
      <dgm:t>
        <a:bodyPr/>
        <a:lstStyle/>
        <a:p>
          <a:r>
            <a:rPr lang="es-CL" sz="1600" smtClean="0"/>
            <a:t>Actividades de cierre</a:t>
          </a:r>
          <a:endParaRPr lang="es-CL" sz="1600" dirty="0"/>
        </a:p>
      </dgm:t>
    </dgm:pt>
    <dgm:pt modelId="{96653E2E-0AF1-4DE5-9F8B-CAA7744C27E4}" type="parTrans" cxnId="{45BEE0FC-1002-4664-A177-DE113851694C}">
      <dgm:prSet/>
      <dgm:spPr/>
      <dgm:t>
        <a:bodyPr/>
        <a:lstStyle/>
        <a:p>
          <a:endParaRPr lang="es-CL" sz="3200"/>
        </a:p>
      </dgm:t>
    </dgm:pt>
    <dgm:pt modelId="{5DF3291D-2EF2-4353-BA92-3E0AF2BDFBCA}" type="sibTrans" cxnId="{45BEE0FC-1002-4664-A177-DE113851694C}">
      <dgm:prSet/>
      <dgm:spPr/>
      <dgm:t>
        <a:bodyPr/>
        <a:lstStyle/>
        <a:p>
          <a:endParaRPr lang="es-CL" sz="3200"/>
        </a:p>
      </dgm:t>
    </dgm:pt>
    <dgm:pt modelId="{ECDFE479-191F-47ED-85F7-65915B09C31A}">
      <dgm:prSet custT="1"/>
      <dgm:spPr/>
      <dgm:t>
        <a:bodyPr rIns="0"/>
        <a:lstStyle/>
        <a:p>
          <a:r>
            <a:rPr lang="es-CL" sz="1200" dirty="0" smtClean="0"/>
            <a:t>La planificación define objetivos, estimaciones, actividades, riesgos y calendarización.</a:t>
          </a:r>
          <a:endParaRPr lang="es-CL" sz="1200" dirty="0"/>
        </a:p>
      </dgm:t>
    </dgm:pt>
    <dgm:pt modelId="{01E06384-C7F8-4209-912F-2D32EDC635FB}" type="parTrans" cxnId="{DD862A26-C0BD-4345-A7DF-77A36AC002AC}">
      <dgm:prSet/>
      <dgm:spPr/>
      <dgm:t>
        <a:bodyPr/>
        <a:lstStyle/>
        <a:p>
          <a:endParaRPr lang="es-CL" sz="3200"/>
        </a:p>
      </dgm:t>
    </dgm:pt>
    <dgm:pt modelId="{A46DAC58-349F-492A-82EC-CEA20767EF14}" type="sibTrans" cxnId="{DD862A26-C0BD-4345-A7DF-77A36AC002AC}">
      <dgm:prSet/>
      <dgm:spPr/>
      <dgm:t>
        <a:bodyPr/>
        <a:lstStyle/>
        <a:p>
          <a:endParaRPr lang="es-CL" sz="3200"/>
        </a:p>
      </dgm:t>
    </dgm:pt>
    <dgm:pt modelId="{A816E5F7-34EF-4279-BDDF-F6F00C191EB9}">
      <dgm:prSet custT="1"/>
      <dgm:spPr/>
      <dgm:t>
        <a:bodyPr rIns="0"/>
        <a:lstStyle/>
        <a:p>
          <a:r>
            <a:rPr lang="es-CL" sz="1200" dirty="0" smtClean="0"/>
            <a:t>El control compara el progreso real de las pruebas con la planificación e informa el estado de las pruebas.</a:t>
          </a:r>
          <a:endParaRPr lang="es-CL" sz="1200" dirty="0"/>
        </a:p>
      </dgm:t>
    </dgm:pt>
    <dgm:pt modelId="{267EA83E-908D-43F6-8F92-FE5DE63D7039}" type="parTrans" cxnId="{51E185F3-7A49-4AA1-9960-20705AC39D2F}">
      <dgm:prSet/>
      <dgm:spPr/>
      <dgm:t>
        <a:bodyPr/>
        <a:lstStyle/>
        <a:p>
          <a:endParaRPr lang="es-CL" sz="3200"/>
        </a:p>
      </dgm:t>
    </dgm:pt>
    <dgm:pt modelId="{6A2074A8-89FC-45B2-9E0A-DEC781514C7E}" type="sibTrans" cxnId="{51E185F3-7A49-4AA1-9960-20705AC39D2F}">
      <dgm:prSet/>
      <dgm:spPr/>
      <dgm:t>
        <a:bodyPr/>
        <a:lstStyle/>
        <a:p>
          <a:endParaRPr lang="es-CL" sz="3200"/>
        </a:p>
      </dgm:t>
    </dgm:pt>
    <dgm:pt modelId="{8434AD57-BC9A-43FA-9001-64A2C6317F94}">
      <dgm:prSet custT="1"/>
      <dgm:spPr/>
      <dgm:t>
        <a:bodyPr/>
        <a:lstStyle/>
        <a:p>
          <a:r>
            <a:rPr lang="es-CL" sz="1200" dirty="0" smtClean="0"/>
            <a:t>Revisar y analizar requerimientos, riesgos, especificaciones, aquitectura, diseños, especificaciones de interfaz, etc.</a:t>
          </a:r>
          <a:endParaRPr lang="es-CL" sz="1200" dirty="0"/>
        </a:p>
      </dgm:t>
    </dgm:pt>
    <dgm:pt modelId="{23B1B168-5DC3-4A5A-810D-6F049BEE1C86}" type="parTrans" cxnId="{5209F1D7-6AA0-475C-8813-DD5E0F455158}">
      <dgm:prSet/>
      <dgm:spPr/>
      <dgm:t>
        <a:bodyPr/>
        <a:lstStyle/>
        <a:p>
          <a:endParaRPr lang="es-CL" sz="3200"/>
        </a:p>
      </dgm:t>
    </dgm:pt>
    <dgm:pt modelId="{AD074BCF-8900-4A92-8EDB-ABFC5B47E4D8}" type="sibTrans" cxnId="{5209F1D7-6AA0-475C-8813-DD5E0F455158}">
      <dgm:prSet/>
      <dgm:spPr/>
      <dgm:t>
        <a:bodyPr/>
        <a:lstStyle/>
        <a:p>
          <a:endParaRPr lang="es-CL" sz="3200"/>
        </a:p>
      </dgm:t>
    </dgm:pt>
    <dgm:pt modelId="{95CFBBE3-0458-47B6-96BD-F04630EE1618}">
      <dgm:prSet custT="1"/>
      <dgm:spPr/>
      <dgm:t>
        <a:bodyPr/>
        <a:lstStyle/>
        <a:p>
          <a:r>
            <a:rPr lang="es-CL" sz="1200" dirty="0" smtClean="0"/>
            <a:t>Identificar las condiciones del tessting y diseñar casos de prueba de alto nivel.</a:t>
          </a:r>
          <a:endParaRPr lang="es-CL" sz="1200" dirty="0"/>
        </a:p>
      </dgm:t>
    </dgm:pt>
    <dgm:pt modelId="{83E7334D-07C1-4E74-931F-7F2422F45B87}" type="parTrans" cxnId="{FCCB1BA4-62DE-4F35-9AD3-9A395869A772}">
      <dgm:prSet/>
      <dgm:spPr/>
      <dgm:t>
        <a:bodyPr/>
        <a:lstStyle/>
        <a:p>
          <a:endParaRPr lang="es-CL" sz="3200"/>
        </a:p>
      </dgm:t>
    </dgm:pt>
    <dgm:pt modelId="{206B7B1C-1986-4B26-A99C-2376F28551EB}" type="sibTrans" cxnId="{FCCB1BA4-62DE-4F35-9AD3-9A395869A772}">
      <dgm:prSet/>
      <dgm:spPr/>
      <dgm:t>
        <a:bodyPr/>
        <a:lstStyle/>
        <a:p>
          <a:endParaRPr lang="es-CL" sz="3200"/>
        </a:p>
      </dgm:t>
    </dgm:pt>
    <dgm:pt modelId="{F2C335AA-E9F4-4CAA-BEB1-84E0B7A3BA5F}">
      <dgm:prSet custT="1"/>
      <dgm:spPr/>
      <dgm:t>
        <a:bodyPr/>
        <a:lstStyle/>
        <a:p>
          <a:r>
            <a:rPr lang="es-CL" sz="1200" dirty="0" smtClean="0"/>
            <a:t>Finalizar, implementar y priorizar los casos de prueba.</a:t>
          </a:r>
          <a:endParaRPr lang="es-CL" sz="1200" dirty="0"/>
        </a:p>
      </dgm:t>
    </dgm:pt>
    <dgm:pt modelId="{6A5C8FF6-67AE-4370-BC27-F2E1D2632F7B}" type="parTrans" cxnId="{3943B948-5462-4534-A9D9-FF84AE830D8E}">
      <dgm:prSet/>
      <dgm:spPr/>
      <dgm:t>
        <a:bodyPr/>
        <a:lstStyle/>
        <a:p>
          <a:endParaRPr lang="es-CL" sz="3200"/>
        </a:p>
      </dgm:t>
    </dgm:pt>
    <dgm:pt modelId="{2603DEF6-D7C0-484F-866C-B14544EDB58F}" type="sibTrans" cxnId="{3943B948-5462-4534-A9D9-FF84AE830D8E}">
      <dgm:prSet/>
      <dgm:spPr/>
      <dgm:t>
        <a:bodyPr/>
        <a:lstStyle/>
        <a:p>
          <a:endParaRPr lang="es-CL" sz="3200"/>
        </a:p>
      </dgm:t>
    </dgm:pt>
    <dgm:pt modelId="{D7428DF5-86E5-46FF-AEEC-D7889C86DEE3}">
      <dgm:prSet custT="1"/>
      <dgm:spPr/>
      <dgm:t>
        <a:bodyPr/>
        <a:lstStyle/>
        <a:p>
          <a:r>
            <a:rPr lang="es-CL" sz="1200" dirty="0" smtClean="0"/>
            <a:t>Crear datos de prueba.</a:t>
          </a:r>
          <a:endParaRPr lang="es-CL" sz="1200" dirty="0"/>
        </a:p>
      </dgm:t>
    </dgm:pt>
    <dgm:pt modelId="{3A3A5CE6-5F3F-4A71-8DF6-80ED6FE985C9}" type="parTrans" cxnId="{18237759-3193-4DE6-AFD9-02F5595EF782}">
      <dgm:prSet/>
      <dgm:spPr/>
      <dgm:t>
        <a:bodyPr/>
        <a:lstStyle/>
        <a:p>
          <a:endParaRPr lang="es-CL" sz="3200"/>
        </a:p>
      </dgm:t>
    </dgm:pt>
    <dgm:pt modelId="{2979C1B2-5C6B-49EC-A4F5-7CBA93E10A1B}" type="sibTrans" cxnId="{18237759-3193-4DE6-AFD9-02F5595EF782}">
      <dgm:prSet/>
      <dgm:spPr/>
      <dgm:t>
        <a:bodyPr/>
        <a:lstStyle/>
        <a:p>
          <a:endParaRPr lang="es-CL" sz="3200"/>
        </a:p>
      </dgm:t>
    </dgm:pt>
    <dgm:pt modelId="{2CDA7179-6737-4FE4-8EB0-CCAE3BB619DA}">
      <dgm:prSet custT="1"/>
      <dgm:spPr/>
      <dgm:t>
        <a:bodyPr/>
        <a:lstStyle/>
        <a:p>
          <a:r>
            <a:rPr lang="es-CL" sz="1200" dirty="0" smtClean="0"/>
            <a:t>Configurar el entorno y ejecutar las pruebas.</a:t>
          </a:r>
          <a:endParaRPr lang="es-CL" sz="1200" dirty="0"/>
        </a:p>
      </dgm:t>
    </dgm:pt>
    <dgm:pt modelId="{A68BEB34-138A-4D9B-AB88-83754DC07D68}" type="parTrans" cxnId="{11B33A97-A4EC-404B-BC17-72E58E4D1CB0}">
      <dgm:prSet/>
      <dgm:spPr/>
      <dgm:t>
        <a:bodyPr/>
        <a:lstStyle/>
        <a:p>
          <a:endParaRPr lang="es-CL" sz="3200"/>
        </a:p>
      </dgm:t>
    </dgm:pt>
    <dgm:pt modelId="{B727574A-C946-4566-B456-C66E8DDCDE43}" type="sibTrans" cxnId="{11B33A97-A4EC-404B-BC17-72E58E4D1CB0}">
      <dgm:prSet/>
      <dgm:spPr/>
      <dgm:t>
        <a:bodyPr/>
        <a:lstStyle/>
        <a:p>
          <a:endParaRPr lang="es-CL" sz="3200"/>
        </a:p>
      </dgm:t>
    </dgm:pt>
    <dgm:pt modelId="{B8703344-C7EE-4DA3-835B-D94CFA493174}">
      <dgm:prSet custT="1"/>
      <dgm:spPr/>
      <dgm:t>
        <a:bodyPr/>
        <a:lstStyle/>
        <a:p>
          <a:r>
            <a:rPr lang="es-CL" sz="1200" dirty="0" smtClean="0"/>
            <a:t>Registrar resultados obtenidos en la ejecución de las pruebas.</a:t>
          </a:r>
          <a:endParaRPr lang="es-CL" sz="1200" dirty="0"/>
        </a:p>
      </dgm:t>
    </dgm:pt>
    <dgm:pt modelId="{1F6533C0-CCF9-45C0-8A84-D0D3077A23A4}" type="parTrans" cxnId="{105D45DA-1A81-42E9-8498-9A02EB0B1086}">
      <dgm:prSet/>
      <dgm:spPr/>
      <dgm:t>
        <a:bodyPr/>
        <a:lstStyle/>
        <a:p>
          <a:endParaRPr lang="es-CL" sz="3200"/>
        </a:p>
      </dgm:t>
    </dgm:pt>
    <dgm:pt modelId="{4367E255-F227-4989-9E46-43D0E27B6212}" type="sibTrans" cxnId="{105D45DA-1A81-42E9-8498-9A02EB0B1086}">
      <dgm:prSet/>
      <dgm:spPr/>
      <dgm:t>
        <a:bodyPr/>
        <a:lstStyle/>
        <a:p>
          <a:endParaRPr lang="es-CL" sz="3200"/>
        </a:p>
      </dgm:t>
    </dgm:pt>
    <dgm:pt modelId="{B4F85C04-FC37-457F-B307-6A81621DAED1}">
      <dgm:prSet custT="1"/>
      <dgm:spPr/>
      <dgm:t>
        <a:bodyPr/>
        <a:lstStyle/>
        <a:p>
          <a:r>
            <a:rPr lang="es-CL" sz="1200" dirty="0" smtClean="0"/>
            <a:t>Verificar los registros de las pruebas contra los criterios especificados en el plan de pruebas.</a:t>
          </a:r>
          <a:endParaRPr lang="es-CL" sz="1200" dirty="0"/>
        </a:p>
      </dgm:t>
    </dgm:pt>
    <dgm:pt modelId="{C7EB3732-FEF7-4130-998D-AE55B3E3ACB4}" type="parTrans" cxnId="{AF073E4A-F5A7-481F-84CB-0B521329228E}">
      <dgm:prSet/>
      <dgm:spPr/>
      <dgm:t>
        <a:bodyPr/>
        <a:lstStyle/>
        <a:p>
          <a:endParaRPr lang="es-CL" sz="3200"/>
        </a:p>
      </dgm:t>
    </dgm:pt>
    <dgm:pt modelId="{011502A5-91CD-49F8-BAD4-B4EC6770AFFD}" type="sibTrans" cxnId="{AF073E4A-F5A7-481F-84CB-0B521329228E}">
      <dgm:prSet/>
      <dgm:spPr/>
      <dgm:t>
        <a:bodyPr/>
        <a:lstStyle/>
        <a:p>
          <a:endParaRPr lang="es-CL" sz="3200"/>
        </a:p>
      </dgm:t>
    </dgm:pt>
    <dgm:pt modelId="{8820EE10-D749-4CA0-B8E5-6E40B9715002}">
      <dgm:prSet custT="1"/>
      <dgm:spPr/>
      <dgm:t>
        <a:bodyPr/>
        <a:lstStyle/>
        <a:p>
          <a:r>
            <a:rPr lang="es-CL" sz="1200" dirty="0" smtClean="0"/>
            <a:t>Evaluar si es necesario mas test o si los criterios especificados deben cambiar.</a:t>
          </a:r>
          <a:endParaRPr lang="es-CL" sz="1200" dirty="0"/>
        </a:p>
      </dgm:t>
    </dgm:pt>
    <dgm:pt modelId="{5E54AB36-DA58-4470-9472-B1F71F2D1D28}" type="parTrans" cxnId="{E552F24D-40F9-4DA9-BEA8-094D2D1D7649}">
      <dgm:prSet/>
      <dgm:spPr/>
      <dgm:t>
        <a:bodyPr/>
        <a:lstStyle/>
        <a:p>
          <a:endParaRPr lang="es-CL" sz="3200"/>
        </a:p>
      </dgm:t>
    </dgm:pt>
    <dgm:pt modelId="{4576AF44-D6A2-4E91-B6AC-23AA63057D81}" type="sibTrans" cxnId="{E552F24D-40F9-4DA9-BEA8-094D2D1D7649}">
      <dgm:prSet/>
      <dgm:spPr/>
      <dgm:t>
        <a:bodyPr/>
        <a:lstStyle/>
        <a:p>
          <a:endParaRPr lang="es-CL" sz="3200"/>
        </a:p>
      </dgm:t>
    </dgm:pt>
    <dgm:pt modelId="{5FA30B2C-DFDA-4822-8CA9-FFA561AF863C}">
      <dgm:prSet custT="1"/>
      <dgm:spPr/>
      <dgm:t>
        <a:bodyPr/>
        <a:lstStyle/>
        <a:p>
          <a:r>
            <a:rPr lang="es-CL" sz="1200" dirty="0" smtClean="0"/>
            <a:t>Generar un reporte con un resumen del test.</a:t>
          </a:r>
          <a:endParaRPr lang="es-CL" sz="1200" dirty="0"/>
        </a:p>
      </dgm:t>
    </dgm:pt>
    <dgm:pt modelId="{1D29C070-49E2-4230-B7C4-F97B4C28CDDF}" type="parTrans" cxnId="{2985D483-9E25-45F6-9DE1-18E771C18A79}">
      <dgm:prSet/>
      <dgm:spPr/>
      <dgm:t>
        <a:bodyPr/>
        <a:lstStyle/>
        <a:p>
          <a:endParaRPr lang="es-CL" sz="3200"/>
        </a:p>
      </dgm:t>
    </dgm:pt>
    <dgm:pt modelId="{25CFAFAA-1657-4899-AA96-B409673F4A80}" type="sibTrans" cxnId="{2985D483-9E25-45F6-9DE1-18E771C18A79}">
      <dgm:prSet/>
      <dgm:spPr/>
      <dgm:t>
        <a:bodyPr/>
        <a:lstStyle/>
        <a:p>
          <a:endParaRPr lang="es-CL" sz="3200"/>
        </a:p>
      </dgm:t>
    </dgm:pt>
    <dgm:pt modelId="{BAFC06CA-4C3C-4932-8960-7DC603EA351C}">
      <dgm:prSet custT="1"/>
      <dgm:spPr/>
      <dgm:t>
        <a:bodyPr/>
        <a:lstStyle/>
        <a:p>
          <a:r>
            <a:rPr lang="es-CL" sz="1200" dirty="0" smtClean="0"/>
            <a:t>Recopilar  los datos de las actividades de pruebas finalizadas con el objetivo de consolidar la experiencia, los productos de prueba, los hechos y las cifras</a:t>
          </a:r>
          <a:endParaRPr lang="es-CL" sz="1200" dirty="0"/>
        </a:p>
      </dgm:t>
    </dgm:pt>
    <dgm:pt modelId="{3E68FFA4-3EBA-47AB-ACB6-2174939ABD41}" type="parTrans" cxnId="{0F1E59E9-F99C-450C-A8FE-C3B038BD36E6}">
      <dgm:prSet/>
      <dgm:spPr/>
      <dgm:t>
        <a:bodyPr/>
        <a:lstStyle/>
        <a:p>
          <a:endParaRPr lang="es-CL" sz="3200"/>
        </a:p>
      </dgm:t>
    </dgm:pt>
    <dgm:pt modelId="{C096D709-6208-44F0-BC83-44F9360AB321}" type="sibTrans" cxnId="{0F1E59E9-F99C-450C-A8FE-C3B038BD36E6}">
      <dgm:prSet/>
      <dgm:spPr/>
      <dgm:t>
        <a:bodyPr/>
        <a:lstStyle/>
        <a:p>
          <a:endParaRPr lang="es-CL" sz="3200"/>
        </a:p>
      </dgm:t>
    </dgm:pt>
    <dgm:pt modelId="{8E145AE9-232A-42D8-BB20-23DAE72C34C8}" type="pres">
      <dgm:prSet presAssocID="{9B13E33C-1A0B-4DC7-831C-DB5EFB3B9B1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411D7E33-5184-4C88-B3D8-CD853C273A91}" type="pres">
      <dgm:prSet presAssocID="{D8CBA614-506A-4D7A-B222-70F650C5C31B}" presName="parentLin" presStyleCnt="0"/>
      <dgm:spPr/>
      <dgm:t>
        <a:bodyPr/>
        <a:lstStyle/>
        <a:p>
          <a:endParaRPr lang="es-CL"/>
        </a:p>
      </dgm:t>
    </dgm:pt>
    <dgm:pt modelId="{B16F7C28-C022-4EB6-AA77-A8A839D8312F}" type="pres">
      <dgm:prSet presAssocID="{D8CBA614-506A-4D7A-B222-70F650C5C31B}" presName="parentLeftMargin" presStyleLbl="node1" presStyleIdx="0" presStyleCnt="5"/>
      <dgm:spPr/>
      <dgm:t>
        <a:bodyPr/>
        <a:lstStyle/>
        <a:p>
          <a:endParaRPr lang="es-CL"/>
        </a:p>
      </dgm:t>
    </dgm:pt>
    <dgm:pt modelId="{676C4229-4850-46B0-A1FC-C1615B5D3E5D}" type="pres">
      <dgm:prSet presAssocID="{D8CBA614-506A-4D7A-B222-70F650C5C31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D55094A-B79F-4112-BEE7-811F4F602EA7}" type="pres">
      <dgm:prSet presAssocID="{D8CBA614-506A-4D7A-B222-70F650C5C31B}" presName="negativeSpace" presStyleCnt="0"/>
      <dgm:spPr/>
      <dgm:t>
        <a:bodyPr/>
        <a:lstStyle/>
        <a:p>
          <a:endParaRPr lang="es-CL"/>
        </a:p>
      </dgm:t>
    </dgm:pt>
    <dgm:pt modelId="{D3EE4D7C-75FA-4974-AFEA-A2AB62160E53}" type="pres">
      <dgm:prSet presAssocID="{D8CBA614-506A-4D7A-B222-70F650C5C31B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BE4470B-18A7-452D-A43A-D6C0382D8C3B}" type="pres">
      <dgm:prSet presAssocID="{CFED1F5A-0E12-4A0F-AE53-B0C3B96A1F82}" presName="spaceBetweenRectangles" presStyleCnt="0"/>
      <dgm:spPr/>
      <dgm:t>
        <a:bodyPr/>
        <a:lstStyle/>
        <a:p>
          <a:endParaRPr lang="es-CL"/>
        </a:p>
      </dgm:t>
    </dgm:pt>
    <dgm:pt modelId="{986C8ED1-2BBE-4D79-BE3F-23B395BC0D4E}" type="pres">
      <dgm:prSet presAssocID="{865C9390-45B4-41A0-BD44-6AB9738DEB99}" presName="parentLin" presStyleCnt="0"/>
      <dgm:spPr/>
      <dgm:t>
        <a:bodyPr/>
        <a:lstStyle/>
        <a:p>
          <a:endParaRPr lang="es-CL"/>
        </a:p>
      </dgm:t>
    </dgm:pt>
    <dgm:pt modelId="{91844C11-E617-4B43-B14A-B9057A7ABFBE}" type="pres">
      <dgm:prSet presAssocID="{865C9390-45B4-41A0-BD44-6AB9738DEB99}" presName="parentLeftMargin" presStyleLbl="node1" presStyleIdx="0" presStyleCnt="5"/>
      <dgm:spPr/>
      <dgm:t>
        <a:bodyPr/>
        <a:lstStyle/>
        <a:p>
          <a:endParaRPr lang="es-CL"/>
        </a:p>
      </dgm:t>
    </dgm:pt>
    <dgm:pt modelId="{D1B22CDC-B553-4A6B-BEC0-99476F455767}" type="pres">
      <dgm:prSet presAssocID="{865C9390-45B4-41A0-BD44-6AB9738DEB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5F3FE9A-7C0E-4A84-8C4E-D8164E69BF5B}" type="pres">
      <dgm:prSet presAssocID="{865C9390-45B4-41A0-BD44-6AB9738DEB99}" presName="negativeSpace" presStyleCnt="0"/>
      <dgm:spPr/>
      <dgm:t>
        <a:bodyPr/>
        <a:lstStyle/>
        <a:p>
          <a:endParaRPr lang="es-CL"/>
        </a:p>
      </dgm:t>
    </dgm:pt>
    <dgm:pt modelId="{D614D3C4-BFBA-4834-9355-1DE061478C60}" type="pres">
      <dgm:prSet presAssocID="{865C9390-45B4-41A0-BD44-6AB9738DEB99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A5B146B-C30B-4D9F-A6E9-84615252C760}" type="pres">
      <dgm:prSet presAssocID="{DFEA0B77-1FAD-4057-AE8A-63AC57FC4014}" presName="spaceBetweenRectangles" presStyleCnt="0"/>
      <dgm:spPr/>
      <dgm:t>
        <a:bodyPr/>
        <a:lstStyle/>
        <a:p>
          <a:endParaRPr lang="es-CL"/>
        </a:p>
      </dgm:t>
    </dgm:pt>
    <dgm:pt modelId="{EDC2FEE6-3FA3-4609-A874-614F8FEB03B8}" type="pres">
      <dgm:prSet presAssocID="{B543B374-600E-40B6-B5F3-952A59EDABCB}" presName="parentLin" presStyleCnt="0"/>
      <dgm:spPr/>
      <dgm:t>
        <a:bodyPr/>
        <a:lstStyle/>
        <a:p>
          <a:endParaRPr lang="es-CL"/>
        </a:p>
      </dgm:t>
    </dgm:pt>
    <dgm:pt modelId="{1690541D-1256-4303-A146-1F68DEBDAD0F}" type="pres">
      <dgm:prSet presAssocID="{B543B374-600E-40B6-B5F3-952A59EDABCB}" presName="parentLeftMargin" presStyleLbl="node1" presStyleIdx="1" presStyleCnt="5"/>
      <dgm:spPr/>
      <dgm:t>
        <a:bodyPr/>
        <a:lstStyle/>
        <a:p>
          <a:endParaRPr lang="es-CL"/>
        </a:p>
      </dgm:t>
    </dgm:pt>
    <dgm:pt modelId="{9F2A5AB8-5078-4B0F-B94E-1775D9975693}" type="pres">
      <dgm:prSet presAssocID="{B543B374-600E-40B6-B5F3-952A59EDABC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62E6CCF-6513-49FA-9F4C-51B94094B092}" type="pres">
      <dgm:prSet presAssocID="{B543B374-600E-40B6-B5F3-952A59EDABCB}" presName="negativeSpace" presStyleCnt="0"/>
      <dgm:spPr/>
      <dgm:t>
        <a:bodyPr/>
        <a:lstStyle/>
        <a:p>
          <a:endParaRPr lang="es-CL"/>
        </a:p>
      </dgm:t>
    </dgm:pt>
    <dgm:pt modelId="{72D79AA1-1A39-446A-B191-EAB30B92937C}" type="pres">
      <dgm:prSet presAssocID="{B543B374-600E-40B6-B5F3-952A59EDABCB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B486CD2-0336-408A-B0E0-6DF5F6526280}" type="pres">
      <dgm:prSet presAssocID="{8320B950-799F-449A-8098-C71A9048AE02}" presName="spaceBetweenRectangles" presStyleCnt="0"/>
      <dgm:spPr/>
      <dgm:t>
        <a:bodyPr/>
        <a:lstStyle/>
        <a:p>
          <a:endParaRPr lang="es-CL"/>
        </a:p>
      </dgm:t>
    </dgm:pt>
    <dgm:pt modelId="{A3D68B9B-BF9C-41F7-9EE0-E0C4237FC541}" type="pres">
      <dgm:prSet presAssocID="{23D8FB8C-8871-4E4B-B53A-E9EAEA9AEC1F}" presName="parentLin" presStyleCnt="0"/>
      <dgm:spPr/>
      <dgm:t>
        <a:bodyPr/>
        <a:lstStyle/>
        <a:p>
          <a:endParaRPr lang="es-CL"/>
        </a:p>
      </dgm:t>
    </dgm:pt>
    <dgm:pt modelId="{F2B25EFC-4650-4987-BB5B-3EEA24E4ADD5}" type="pres">
      <dgm:prSet presAssocID="{23D8FB8C-8871-4E4B-B53A-E9EAEA9AEC1F}" presName="parentLeftMargin" presStyleLbl="node1" presStyleIdx="2" presStyleCnt="5"/>
      <dgm:spPr/>
      <dgm:t>
        <a:bodyPr/>
        <a:lstStyle/>
        <a:p>
          <a:endParaRPr lang="es-CL"/>
        </a:p>
      </dgm:t>
    </dgm:pt>
    <dgm:pt modelId="{EDDE7B5F-58CC-465C-80E1-E48FEED69D31}" type="pres">
      <dgm:prSet presAssocID="{23D8FB8C-8871-4E4B-B53A-E9EAEA9AEC1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A56FFD2-DE72-4EE4-81B9-ED01C1FC2B0A}" type="pres">
      <dgm:prSet presAssocID="{23D8FB8C-8871-4E4B-B53A-E9EAEA9AEC1F}" presName="negativeSpace" presStyleCnt="0"/>
      <dgm:spPr/>
      <dgm:t>
        <a:bodyPr/>
        <a:lstStyle/>
        <a:p>
          <a:endParaRPr lang="es-CL"/>
        </a:p>
      </dgm:t>
    </dgm:pt>
    <dgm:pt modelId="{13469AEF-E1B3-4702-99FD-39B416072F1F}" type="pres">
      <dgm:prSet presAssocID="{23D8FB8C-8871-4E4B-B53A-E9EAEA9AEC1F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0F4907-167D-4321-BC3D-D69996FA8BB2}" type="pres">
      <dgm:prSet presAssocID="{568FE842-2561-40AE-8128-5C7DF8AF9B77}" presName="spaceBetweenRectangles" presStyleCnt="0"/>
      <dgm:spPr/>
      <dgm:t>
        <a:bodyPr/>
        <a:lstStyle/>
        <a:p>
          <a:endParaRPr lang="es-CL"/>
        </a:p>
      </dgm:t>
    </dgm:pt>
    <dgm:pt modelId="{2C28EE6A-54B9-441F-BDDB-94B25F7CF43A}" type="pres">
      <dgm:prSet presAssocID="{AB0819DF-BF43-4752-8DB2-62C1DCFA62DF}" presName="parentLin" presStyleCnt="0"/>
      <dgm:spPr/>
      <dgm:t>
        <a:bodyPr/>
        <a:lstStyle/>
        <a:p>
          <a:endParaRPr lang="es-CL"/>
        </a:p>
      </dgm:t>
    </dgm:pt>
    <dgm:pt modelId="{33006791-2C71-4F70-BA88-D9CA6CD8310D}" type="pres">
      <dgm:prSet presAssocID="{AB0819DF-BF43-4752-8DB2-62C1DCFA62DF}" presName="parentLeftMargin" presStyleLbl="node1" presStyleIdx="3" presStyleCnt="5"/>
      <dgm:spPr/>
      <dgm:t>
        <a:bodyPr/>
        <a:lstStyle/>
        <a:p>
          <a:endParaRPr lang="es-CL"/>
        </a:p>
      </dgm:t>
    </dgm:pt>
    <dgm:pt modelId="{EA5465F5-F55F-444B-A4C8-991007D8EC3E}" type="pres">
      <dgm:prSet presAssocID="{AB0819DF-BF43-4752-8DB2-62C1DCFA62D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14A79FD-B3C1-4D68-8A7D-CFB1DAC9B11F}" type="pres">
      <dgm:prSet presAssocID="{AB0819DF-BF43-4752-8DB2-62C1DCFA62DF}" presName="negativeSpace" presStyleCnt="0"/>
      <dgm:spPr/>
      <dgm:t>
        <a:bodyPr/>
        <a:lstStyle/>
        <a:p>
          <a:endParaRPr lang="es-CL"/>
        </a:p>
      </dgm:t>
    </dgm:pt>
    <dgm:pt modelId="{73239D6C-E4AD-4039-825B-A24542CB565B}" type="pres">
      <dgm:prSet presAssocID="{AB0819DF-BF43-4752-8DB2-62C1DCFA62DF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FC5F3455-2BA4-40CE-97FB-1490F824967E}" type="presOf" srcId="{2CDA7179-6737-4FE4-8EB0-CCAE3BB619DA}" destId="{72D79AA1-1A39-446A-B191-EAB30B92937C}" srcOrd="0" destOrd="2" presId="urn:microsoft.com/office/officeart/2005/8/layout/list1"/>
    <dgm:cxn modelId="{0E643B38-5B8B-4718-9F95-4A3F78DB9033}" type="presOf" srcId="{F2C335AA-E9F4-4CAA-BEB1-84E0B7A3BA5F}" destId="{72D79AA1-1A39-446A-B191-EAB30B92937C}" srcOrd="0" destOrd="0" presId="urn:microsoft.com/office/officeart/2005/8/layout/list1"/>
    <dgm:cxn modelId="{941C935E-0A1A-440B-8EE7-7FE79B21C6C6}" srcId="{9B13E33C-1A0B-4DC7-831C-DB5EFB3B9B13}" destId="{D8CBA614-506A-4D7A-B222-70F650C5C31B}" srcOrd="0" destOrd="0" parTransId="{4D732269-7F94-4E11-A76C-3C368AB474CD}" sibTransId="{CFED1F5A-0E12-4A0F-AE53-B0C3B96A1F82}"/>
    <dgm:cxn modelId="{B6D92E4F-3F10-4D82-9CE7-BAB710CF2C61}" type="presOf" srcId="{865C9390-45B4-41A0-BD44-6AB9738DEB99}" destId="{D1B22CDC-B553-4A6B-BEC0-99476F455767}" srcOrd="1" destOrd="0" presId="urn:microsoft.com/office/officeart/2005/8/layout/list1"/>
    <dgm:cxn modelId="{51E185F3-7A49-4AA1-9960-20705AC39D2F}" srcId="{D8CBA614-506A-4D7A-B222-70F650C5C31B}" destId="{A816E5F7-34EF-4279-BDDF-F6F00C191EB9}" srcOrd="1" destOrd="0" parTransId="{267EA83E-908D-43F6-8F92-FE5DE63D7039}" sibTransId="{6A2074A8-89FC-45B2-9E0A-DEC781514C7E}"/>
    <dgm:cxn modelId="{11B33A97-A4EC-404B-BC17-72E58E4D1CB0}" srcId="{B543B374-600E-40B6-B5F3-952A59EDABCB}" destId="{2CDA7179-6737-4FE4-8EB0-CCAE3BB619DA}" srcOrd="2" destOrd="0" parTransId="{A68BEB34-138A-4D9B-AB88-83754DC07D68}" sibTransId="{B727574A-C946-4566-B456-C66E8DDCDE43}"/>
    <dgm:cxn modelId="{AA8CDEE3-2683-428B-BF80-B04FFF3B99E7}" type="presOf" srcId="{AB0819DF-BF43-4752-8DB2-62C1DCFA62DF}" destId="{33006791-2C71-4F70-BA88-D9CA6CD8310D}" srcOrd="0" destOrd="0" presId="urn:microsoft.com/office/officeart/2005/8/layout/list1"/>
    <dgm:cxn modelId="{08C78CF2-C261-4151-8241-27D4E87E1144}" type="presOf" srcId="{AB0819DF-BF43-4752-8DB2-62C1DCFA62DF}" destId="{EA5465F5-F55F-444B-A4C8-991007D8EC3E}" srcOrd="1" destOrd="0" presId="urn:microsoft.com/office/officeart/2005/8/layout/list1"/>
    <dgm:cxn modelId="{F0148BF1-E797-47B8-8C21-F6A2AEE154E4}" type="presOf" srcId="{865C9390-45B4-41A0-BD44-6AB9738DEB99}" destId="{91844C11-E617-4B43-B14A-B9057A7ABFBE}" srcOrd="0" destOrd="0" presId="urn:microsoft.com/office/officeart/2005/8/layout/list1"/>
    <dgm:cxn modelId="{9647AE51-5F95-4F5C-B169-FF75CF663C7C}" type="presOf" srcId="{B543B374-600E-40B6-B5F3-952A59EDABCB}" destId="{9F2A5AB8-5078-4B0F-B94E-1775D9975693}" srcOrd="1" destOrd="0" presId="urn:microsoft.com/office/officeart/2005/8/layout/list1"/>
    <dgm:cxn modelId="{5C66679B-5C87-4591-BEC3-222013FA4335}" type="presOf" srcId="{8820EE10-D749-4CA0-B8E5-6E40B9715002}" destId="{13469AEF-E1B3-4702-99FD-39B416072F1F}" srcOrd="0" destOrd="1" presId="urn:microsoft.com/office/officeart/2005/8/layout/list1"/>
    <dgm:cxn modelId="{3943B948-5462-4534-A9D9-FF84AE830D8E}" srcId="{B543B374-600E-40B6-B5F3-952A59EDABCB}" destId="{F2C335AA-E9F4-4CAA-BEB1-84E0B7A3BA5F}" srcOrd="0" destOrd="0" parTransId="{6A5C8FF6-67AE-4370-BC27-F2E1D2632F7B}" sibTransId="{2603DEF6-D7C0-484F-866C-B14544EDB58F}"/>
    <dgm:cxn modelId="{CBDF4CAF-C382-463D-914A-AF3C0CAC9886}" type="presOf" srcId="{B8703344-C7EE-4DA3-835B-D94CFA493174}" destId="{72D79AA1-1A39-446A-B191-EAB30B92937C}" srcOrd="0" destOrd="3" presId="urn:microsoft.com/office/officeart/2005/8/layout/list1"/>
    <dgm:cxn modelId="{F690239D-2353-4DE4-BC33-7DBC722EDB33}" type="presOf" srcId="{8434AD57-BC9A-43FA-9001-64A2C6317F94}" destId="{D614D3C4-BFBA-4834-9355-1DE061478C60}" srcOrd="0" destOrd="0" presId="urn:microsoft.com/office/officeart/2005/8/layout/list1"/>
    <dgm:cxn modelId="{AF073E4A-F5A7-481F-84CB-0B521329228E}" srcId="{23D8FB8C-8871-4E4B-B53A-E9EAEA9AEC1F}" destId="{B4F85C04-FC37-457F-B307-6A81621DAED1}" srcOrd="0" destOrd="0" parTransId="{C7EB3732-FEF7-4130-998D-AE55B3E3ACB4}" sibTransId="{011502A5-91CD-49F8-BAD4-B4EC6770AFFD}"/>
    <dgm:cxn modelId="{FCCB1BA4-62DE-4F35-9AD3-9A395869A772}" srcId="{865C9390-45B4-41A0-BD44-6AB9738DEB99}" destId="{95CFBBE3-0458-47B6-96BD-F04630EE1618}" srcOrd="1" destOrd="0" parTransId="{83E7334D-07C1-4E74-931F-7F2422F45B87}" sibTransId="{206B7B1C-1986-4B26-A99C-2376F28551EB}"/>
    <dgm:cxn modelId="{18237759-3193-4DE6-AFD9-02F5595EF782}" srcId="{B543B374-600E-40B6-B5F3-952A59EDABCB}" destId="{D7428DF5-86E5-46FF-AEEC-D7889C86DEE3}" srcOrd="1" destOrd="0" parTransId="{3A3A5CE6-5F3F-4A71-8DF6-80ED6FE985C9}" sibTransId="{2979C1B2-5C6B-49EC-A4F5-7CBA93E10A1B}"/>
    <dgm:cxn modelId="{DBA0F7B7-EF3F-4E03-BC41-3446D3AA0C4D}" type="presOf" srcId="{ECDFE479-191F-47ED-85F7-65915B09C31A}" destId="{D3EE4D7C-75FA-4974-AFEA-A2AB62160E53}" srcOrd="0" destOrd="0" presId="urn:microsoft.com/office/officeart/2005/8/layout/list1"/>
    <dgm:cxn modelId="{65C2816F-F98A-4999-85DD-69735D82F64B}" type="presOf" srcId="{D7428DF5-86E5-46FF-AEEC-D7889C86DEE3}" destId="{72D79AA1-1A39-446A-B191-EAB30B92937C}" srcOrd="0" destOrd="1" presId="urn:microsoft.com/office/officeart/2005/8/layout/list1"/>
    <dgm:cxn modelId="{2E258F9D-96D4-4E5F-A45F-73A99E2581FA}" type="presOf" srcId="{23D8FB8C-8871-4E4B-B53A-E9EAEA9AEC1F}" destId="{F2B25EFC-4650-4987-BB5B-3EEA24E4ADD5}" srcOrd="0" destOrd="0" presId="urn:microsoft.com/office/officeart/2005/8/layout/list1"/>
    <dgm:cxn modelId="{3396E5BC-94C1-4B73-863F-51AC7DBF97D7}" type="presOf" srcId="{A816E5F7-34EF-4279-BDDF-F6F00C191EB9}" destId="{D3EE4D7C-75FA-4974-AFEA-A2AB62160E53}" srcOrd="0" destOrd="1" presId="urn:microsoft.com/office/officeart/2005/8/layout/list1"/>
    <dgm:cxn modelId="{45E4759E-731F-413F-95DB-409D98E08347}" type="presOf" srcId="{23D8FB8C-8871-4E4B-B53A-E9EAEA9AEC1F}" destId="{EDDE7B5F-58CC-465C-80E1-E48FEED69D31}" srcOrd="1" destOrd="0" presId="urn:microsoft.com/office/officeart/2005/8/layout/list1"/>
    <dgm:cxn modelId="{98B29437-DCBD-4237-9C1E-AD6DB0C5A163}" type="presOf" srcId="{9B13E33C-1A0B-4DC7-831C-DB5EFB3B9B13}" destId="{8E145AE9-232A-42D8-BB20-23DAE72C34C8}" srcOrd="0" destOrd="0" presId="urn:microsoft.com/office/officeart/2005/8/layout/list1"/>
    <dgm:cxn modelId="{C6CBFECB-9BAD-46DB-9855-78A04CE4815E}" type="presOf" srcId="{95CFBBE3-0458-47B6-96BD-F04630EE1618}" destId="{D614D3C4-BFBA-4834-9355-1DE061478C60}" srcOrd="0" destOrd="1" presId="urn:microsoft.com/office/officeart/2005/8/layout/list1"/>
    <dgm:cxn modelId="{5209F1D7-6AA0-475C-8813-DD5E0F455158}" srcId="{865C9390-45B4-41A0-BD44-6AB9738DEB99}" destId="{8434AD57-BC9A-43FA-9001-64A2C6317F94}" srcOrd="0" destOrd="0" parTransId="{23B1B168-5DC3-4A5A-810D-6F049BEE1C86}" sibTransId="{AD074BCF-8900-4A92-8EDB-ABFC5B47E4D8}"/>
    <dgm:cxn modelId="{E552F24D-40F9-4DA9-BEA8-094D2D1D7649}" srcId="{23D8FB8C-8871-4E4B-B53A-E9EAEA9AEC1F}" destId="{8820EE10-D749-4CA0-B8E5-6E40B9715002}" srcOrd="1" destOrd="0" parTransId="{5E54AB36-DA58-4470-9472-B1F71F2D1D28}" sibTransId="{4576AF44-D6A2-4E91-B6AC-23AA63057D81}"/>
    <dgm:cxn modelId="{63A7B988-328A-4495-A83E-2FF20AF365B4}" type="presOf" srcId="{B543B374-600E-40B6-B5F3-952A59EDABCB}" destId="{1690541D-1256-4303-A146-1F68DEBDAD0F}" srcOrd="0" destOrd="0" presId="urn:microsoft.com/office/officeart/2005/8/layout/list1"/>
    <dgm:cxn modelId="{ADAD130B-7FBE-4F89-BCE1-6C8C418DB50E}" srcId="{9B13E33C-1A0B-4DC7-831C-DB5EFB3B9B13}" destId="{23D8FB8C-8871-4E4B-B53A-E9EAEA9AEC1F}" srcOrd="3" destOrd="0" parTransId="{ADF839B2-FD85-4994-B8CD-14AE0A79EA26}" sibTransId="{568FE842-2561-40AE-8128-5C7DF8AF9B77}"/>
    <dgm:cxn modelId="{03B0B92C-0F9B-4FA2-8667-7C9C76FD4DEE}" type="presOf" srcId="{BAFC06CA-4C3C-4932-8960-7DC603EA351C}" destId="{73239D6C-E4AD-4039-825B-A24542CB565B}" srcOrd="0" destOrd="0" presId="urn:microsoft.com/office/officeart/2005/8/layout/list1"/>
    <dgm:cxn modelId="{F81925E8-9B8A-48CE-BFF3-53BEBD47C981}" type="presOf" srcId="{D8CBA614-506A-4D7A-B222-70F650C5C31B}" destId="{676C4229-4850-46B0-A1FC-C1615B5D3E5D}" srcOrd="1" destOrd="0" presId="urn:microsoft.com/office/officeart/2005/8/layout/list1"/>
    <dgm:cxn modelId="{4BB536C4-9791-4B6F-91BB-D1F47C01F940}" type="presOf" srcId="{D8CBA614-506A-4D7A-B222-70F650C5C31B}" destId="{B16F7C28-C022-4EB6-AA77-A8A839D8312F}" srcOrd="0" destOrd="0" presId="urn:microsoft.com/office/officeart/2005/8/layout/list1"/>
    <dgm:cxn modelId="{60AD6A48-862D-4B8E-8A90-F1A7FAD4F538}" type="presOf" srcId="{B4F85C04-FC37-457F-B307-6A81621DAED1}" destId="{13469AEF-E1B3-4702-99FD-39B416072F1F}" srcOrd="0" destOrd="0" presId="urn:microsoft.com/office/officeart/2005/8/layout/list1"/>
    <dgm:cxn modelId="{DD862A26-C0BD-4345-A7DF-77A36AC002AC}" srcId="{D8CBA614-506A-4D7A-B222-70F650C5C31B}" destId="{ECDFE479-191F-47ED-85F7-65915B09C31A}" srcOrd="0" destOrd="0" parTransId="{01E06384-C7F8-4209-912F-2D32EDC635FB}" sibTransId="{A46DAC58-349F-492A-82EC-CEA20767EF14}"/>
    <dgm:cxn modelId="{0F1E59E9-F99C-450C-A8FE-C3B038BD36E6}" srcId="{AB0819DF-BF43-4752-8DB2-62C1DCFA62DF}" destId="{BAFC06CA-4C3C-4932-8960-7DC603EA351C}" srcOrd="0" destOrd="0" parTransId="{3E68FFA4-3EBA-47AB-ACB6-2174939ABD41}" sibTransId="{C096D709-6208-44F0-BC83-44F9360AB321}"/>
    <dgm:cxn modelId="{756AA2B2-F480-4B1C-9250-8520DFC93592}" srcId="{9B13E33C-1A0B-4DC7-831C-DB5EFB3B9B13}" destId="{B543B374-600E-40B6-B5F3-952A59EDABCB}" srcOrd="2" destOrd="0" parTransId="{DD17D2A3-55A1-4B9B-AC7A-01B6C7A4EA0F}" sibTransId="{8320B950-799F-449A-8098-C71A9048AE02}"/>
    <dgm:cxn modelId="{105D45DA-1A81-42E9-8498-9A02EB0B1086}" srcId="{B543B374-600E-40B6-B5F3-952A59EDABCB}" destId="{B8703344-C7EE-4DA3-835B-D94CFA493174}" srcOrd="3" destOrd="0" parTransId="{1F6533C0-CCF9-45C0-8A84-D0D3077A23A4}" sibTransId="{4367E255-F227-4989-9E46-43D0E27B6212}"/>
    <dgm:cxn modelId="{EF25E5BF-C2EA-42EE-9F99-819BD5E8538E}" type="presOf" srcId="{5FA30B2C-DFDA-4822-8CA9-FFA561AF863C}" destId="{13469AEF-E1B3-4702-99FD-39B416072F1F}" srcOrd="0" destOrd="2" presId="urn:microsoft.com/office/officeart/2005/8/layout/list1"/>
    <dgm:cxn modelId="{2985D483-9E25-45F6-9DE1-18E771C18A79}" srcId="{23D8FB8C-8871-4E4B-B53A-E9EAEA9AEC1F}" destId="{5FA30B2C-DFDA-4822-8CA9-FFA561AF863C}" srcOrd="2" destOrd="0" parTransId="{1D29C070-49E2-4230-B7C4-F97B4C28CDDF}" sibTransId="{25CFAFAA-1657-4899-AA96-B409673F4A80}"/>
    <dgm:cxn modelId="{9420C4AA-62B9-4504-A7B9-145EEFE11E9F}" srcId="{9B13E33C-1A0B-4DC7-831C-DB5EFB3B9B13}" destId="{865C9390-45B4-41A0-BD44-6AB9738DEB99}" srcOrd="1" destOrd="0" parTransId="{0ED4EE15-3EBD-4483-8415-0227E8B21781}" sibTransId="{DFEA0B77-1FAD-4057-AE8A-63AC57FC4014}"/>
    <dgm:cxn modelId="{45BEE0FC-1002-4664-A177-DE113851694C}" srcId="{9B13E33C-1A0B-4DC7-831C-DB5EFB3B9B13}" destId="{AB0819DF-BF43-4752-8DB2-62C1DCFA62DF}" srcOrd="4" destOrd="0" parTransId="{96653E2E-0AF1-4DE5-9F8B-CAA7744C27E4}" sibTransId="{5DF3291D-2EF2-4353-BA92-3E0AF2BDFBCA}"/>
    <dgm:cxn modelId="{A7B9859B-1E48-435E-B751-A04D36B09F44}" type="presParOf" srcId="{8E145AE9-232A-42D8-BB20-23DAE72C34C8}" destId="{411D7E33-5184-4C88-B3D8-CD853C273A91}" srcOrd="0" destOrd="0" presId="urn:microsoft.com/office/officeart/2005/8/layout/list1"/>
    <dgm:cxn modelId="{8029727C-84D4-49EC-8E18-D080348D789A}" type="presParOf" srcId="{411D7E33-5184-4C88-B3D8-CD853C273A91}" destId="{B16F7C28-C022-4EB6-AA77-A8A839D8312F}" srcOrd="0" destOrd="0" presId="urn:microsoft.com/office/officeart/2005/8/layout/list1"/>
    <dgm:cxn modelId="{3317E5C4-F8B3-4E97-9E5D-C5666585FD60}" type="presParOf" srcId="{411D7E33-5184-4C88-B3D8-CD853C273A91}" destId="{676C4229-4850-46B0-A1FC-C1615B5D3E5D}" srcOrd="1" destOrd="0" presId="urn:microsoft.com/office/officeart/2005/8/layout/list1"/>
    <dgm:cxn modelId="{F6CD5A36-0429-425D-AAF4-6BF5A018ADA9}" type="presParOf" srcId="{8E145AE9-232A-42D8-BB20-23DAE72C34C8}" destId="{ED55094A-B79F-4112-BEE7-811F4F602EA7}" srcOrd="1" destOrd="0" presId="urn:microsoft.com/office/officeart/2005/8/layout/list1"/>
    <dgm:cxn modelId="{03D76B00-98CB-4DCD-8FCF-4C05FFFF19EB}" type="presParOf" srcId="{8E145AE9-232A-42D8-BB20-23DAE72C34C8}" destId="{D3EE4D7C-75FA-4974-AFEA-A2AB62160E53}" srcOrd="2" destOrd="0" presId="urn:microsoft.com/office/officeart/2005/8/layout/list1"/>
    <dgm:cxn modelId="{BF8274C1-3892-49A6-87A3-E95995461E0C}" type="presParOf" srcId="{8E145AE9-232A-42D8-BB20-23DAE72C34C8}" destId="{6BE4470B-18A7-452D-A43A-D6C0382D8C3B}" srcOrd="3" destOrd="0" presId="urn:microsoft.com/office/officeart/2005/8/layout/list1"/>
    <dgm:cxn modelId="{468AF36E-5031-49E0-B6CF-8BA608C207BC}" type="presParOf" srcId="{8E145AE9-232A-42D8-BB20-23DAE72C34C8}" destId="{986C8ED1-2BBE-4D79-BE3F-23B395BC0D4E}" srcOrd="4" destOrd="0" presId="urn:microsoft.com/office/officeart/2005/8/layout/list1"/>
    <dgm:cxn modelId="{D2F7E8CD-A0A9-4AF3-8463-39ACDDB499F4}" type="presParOf" srcId="{986C8ED1-2BBE-4D79-BE3F-23B395BC0D4E}" destId="{91844C11-E617-4B43-B14A-B9057A7ABFBE}" srcOrd="0" destOrd="0" presId="urn:microsoft.com/office/officeart/2005/8/layout/list1"/>
    <dgm:cxn modelId="{598BA62D-EC90-4A57-AF1C-26AEBCE0FE21}" type="presParOf" srcId="{986C8ED1-2BBE-4D79-BE3F-23B395BC0D4E}" destId="{D1B22CDC-B553-4A6B-BEC0-99476F455767}" srcOrd="1" destOrd="0" presId="urn:microsoft.com/office/officeart/2005/8/layout/list1"/>
    <dgm:cxn modelId="{276BB9D8-426E-4811-B33E-B352883FC7FF}" type="presParOf" srcId="{8E145AE9-232A-42D8-BB20-23DAE72C34C8}" destId="{45F3FE9A-7C0E-4A84-8C4E-D8164E69BF5B}" srcOrd="5" destOrd="0" presId="urn:microsoft.com/office/officeart/2005/8/layout/list1"/>
    <dgm:cxn modelId="{F37982DB-39A9-44F4-B0F2-81E3293B43A1}" type="presParOf" srcId="{8E145AE9-232A-42D8-BB20-23DAE72C34C8}" destId="{D614D3C4-BFBA-4834-9355-1DE061478C60}" srcOrd="6" destOrd="0" presId="urn:microsoft.com/office/officeart/2005/8/layout/list1"/>
    <dgm:cxn modelId="{CE2011AE-0E70-4F9F-B14C-1108DCBBFFC3}" type="presParOf" srcId="{8E145AE9-232A-42D8-BB20-23DAE72C34C8}" destId="{EA5B146B-C30B-4D9F-A6E9-84615252C760}" srcOrd="7" destOrd="0" presId="urn:microsoft.com/office/officeart/2005/8/layout/list1"/>
    <dgm:cxn modelId="{37D2A158-20A2-4044-9157-D8CCB9CCC103}" type="presParOf" srcId="{8E145AE9-232A-42D8-BB20-23DAE72C34C8}" destId="{EDC2FEE6-3FA3-4609-A874-614F8FEB03B8}" srcOrd="8" destOrd="0" presId="urn:microsoft.com/office/officeart/2005/8/layout/list1"/>
    <dgm:cxn modelId="{CB99E56B-61D5-49B4-944E-11DF113F1072}" type="presParOf" srcId="{EDC2FEE6-3FA3-4609-A874-614F8FEB03B8}" destId="{1690541D-1256-4303-A146-1F68DEBDAD0F}" srcOrd="0" destOrd="0" presId="urn:microsoft.com/office/officeart/2005/8/layout/list1"/>
    <dgm:cxn modelId="{D9F5032C-AF35-4B8E-BF2C-B0C3A1FA1C77}" type="presParOf" srcId="{EDC2FEE6-3FA3-4609-A874-614F8FEB03B8}" destId="{9F2A5AB8-5078-4B0F-B94E-1775D9975693}" srcOrd="1" destOrd="0" presId="urn:microsoft.com/office/officeart/2005/8/layout/list1"/>
    <dgm:cxn modelId="{EDAE88DE-F502-4F3B-A576-2FE4689CB189}" type="presParOf" srcId="{8E145AE9-232A-42D8-BB20-23DAE72C34C8}" destId="{562E6CCF-6513-49FA-9F4C-51B94094B092}" srcOrd="9" destOrd="0" presId="urn:microsoft.com/office/officeart/2005/8/layout/list1"/>
    <dgm:cxn modelId="{F7412549-1CFA-441C-8870-4EE2FCF29567}" type="presParOf" srcId="{8E145AE9-232A-42D8-BB20-23DAE72C34C8}" destId="{72D79AA1-1A39-446A-B191-EAB30B92937C}" srcOrd="10" destOrd="0" presId="urn:microsoft.com/office/officeart/2005/8/layout/list1"/>
    <dgm:cxn modelId="{227A30A6-344A-4677-97DC-ECE16DB8CB0C}" type="presParOf" srcId="{8E145AE9-232A-42D8-BB20-23DAE72C34C8}" destId="{BB486CD2-0336-408A-B0E0-6DF5F6526280}" srcOrd="11" destOrd="0" presId="urn:microsoft.com/office/officeart/2005/8/layout/list1"/>
    <dgm:cxn modelId="{35B8D93B-B467-4427-AF00-11827C44A813}" type="presParOf" srcId="{8E145AE9-232A-42D8-BB20-23DAE72C34C8}" destId="{A3D68B9B-BF9C-41F7-9EE0-E0C4237FC541}" srcOrd="12" destOrd="0" presId="urn:microsoft.com/office/officeart/2005/8/layout/list1"/>
    <dgm:cxn modelId="{619BE8AB-7B05-4B3F-ABCB-62AAF396A60C}" type="presParOf" srcId="{A3D68B9B-BF9C-41F7-9EE0-E0C4237FC541}" destId="{F2B25EFC-4650-4987-BB5B-3EEA24E4ADD5}" srcOrd="0" destOrd="0" presId="urn:microsoft.com/office/officeart/2005/8/layout/list1"/>
    <dgm:cxn modelId="{F946FE59-FD87-4059-86C3-B85DF03CC2EA}" type="presParOf" srcId="{A3D68B9B-BF9C-41F7-9EE0-E0C4237FC541}" destId="{EDDE7B5F-58CC-465C-80E1-E48FEED69D31}" srcOrd="1" destOrd="0" presId="urn:microsoft.com/office/officeart/2005/8/layout/list1"/>
    <dgm:cxn modelId="{CA7ABE36-66C6-48B7-87EE-E98BBA53D8D7}" type="presParOf" srcId="{8E145AE9-232A-42D8-BB20-23DAE72C34C8}" destId="{DA56FFD2-DE72-4EE4-81B9-ED01C1FC2B0A}" srcOrd="13" destOrd="0" presId="urn:microsoft.com/office/officeart/2005/8/layout/list1"/>
    <dgm:cxn modelId="{0FA5D5ED-9BF9-46DE-974A-C5CF6192FF9E}" type="presParOf" srcId="{8E145AE9-232A-42D8-BB20-23DAE72C34C8}" destId="{13469AEF-E1B3-4702-99FD-39B416072F1F}" srcOrd="14" destOrd="0" presId="urn:microsoft.com/office/officeart/2005/8/layout/list1"/>
    <dgm:cxn modelId="{1749E9AD-6018-4DCE-8602-3FC3414CC459}" type="presParOf" srcId="{8E145AE9-232A-42D8-BB20-23DAE72C34C8}" destId="{C20F4907-167D-4321-BC3D-D69996FA8BB2}" srcOrd="15" destOrd="0" presId="urn:microsoft.com/office/officeart/2005/8/layout/list1"/>
    <dgm:cxn modelId="{0DE40809-FF3C-4CB7-88DE-D0FAEC80DA5B}" type="presParOf" srcId="{8E145AE9-232A-42D8-BB20-23DAE72C34C8}" destId="{2C28EE6A-54B9-441F-BDDB-94B25F7CF43A}" srcOrd="16" destOrd="0" presId="urn:microsoft.com/office/officeart/2005/8/layout/list1"/>
    <dgm:cxn modelId="{5DC5BF90-417E-4295-B8CE-D78C518B407C}" type="presParOf" srcId="{2C28EE6A-54B9-441F-BDDB-94B25F7CF43A}" destId="{33006791-2C71-4F70-BA88-D9CA6CD8310D}" srcOrd="0" destOrd="0" presId="urn:microsoft.com/office/officeart/2005/8/layout/list1"/>
    <dgm:cxn modelId="{FEECC0AC-2B0B-4A3A-B25F-4CE4F4DCE50E}" type="presParOf" srcId="{2C28EE6A-54B9-441F-BDDB-94B25F7CF43A}" destId="{EA5465F5-F55F-444B-A4C8-991007D8EC3E}" srcOrd="1" destOrd="0" presId="urn:microsoft.com/office/officeart/2005/8/layout/list1"/>
    <dgm:cxn modelId="{04775A2F-06E7-498E-81B2-077FEC71BA08}" type="presParOf" srcId="{8E145AE9-232A-42D8-BB20-23DAE72C34C8}" destId="{414A79FD-B3C1-4D68-8A7D-CFB1DAC9B11F}" srcOrd="17" destOrd="0" presId="urn:microsoft.com/office/officeart/2005/8/layout/list1"/>
    <dgm:cxn modelId="{EEB8BCE1-EC48-4450-9FE9-9CC19D6ACF4F}" type="presParOf" srcId="{8E145AE9-232A-42D8-BB20-23DAE72C34C8}" destId="{73239D6C-E4AD-4039-825B-A24542CB565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E4D7C-75FA-4974-AFEA-A2AB62160E53}">
      <dsp:nvSpPr>
        <dsp:cNvPr id="0" name=""/>
        <dsp:cNvSpPr/>
      </dsp:nvSpPr>
      <dsp:spPr>
        <a:xfrm>
          <a:off x="0" y="134379"/>
          <a:ext cx="8229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187452" rIns="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La planificación define objetivos, estimaciones, actividades, riesgos y calendarización.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El control compara el progreso real de las pruebas con la planificación e informa el estado de las pruebas.</a:t>
          </a:r>
          <a:endParaRPr lang="es-CL" sz="1200" kern="1200" dirty="0"/>
        </a:p>
      </dsp:txBody>
      <dsp:txXfrm>
        <a:off x="0" y="134379"/>
        <a:ext cx="8229600" cy="637875"/>
      </dsp:txXfrm>
    </dsp:sp>
    <dsp:sp modelId="{676C4229-4850-46B0-A1FC-C1615B5D3E5D}">
      <dsp:nvSpPr>
        <dsp:cNvPr id="0" name=""/>
        <dsp:cNvSpPr/>
      </dsp:nvSpPr>
      <dsp:spPr>
        <a:xfrm>
          <a:off x="411480" y="1539"/>
          <a:ext cx="5760720" cy="2656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Planificación y control</a:t>
          </a:r>
          <a:endParaRPr lang="es-CL" sz="1600" kern="1200" dirty="0"/>
        </a:p>
      </dsp:txBody>
      <dsp:txXfrm>
        <a:off x="424449" y="14508"/>
        <a:ext cx="5734782" cy="239742"/>
      </dsp:txXfrm>
    </dsp:sp>
    <dsp:sp modelId="{D614D3C4-BFBA-4834-9355-1DE061478C60}">
      <dsp:nvSpPr>
        <dsp:cNvPr id="0" name=""/>
        <dsp:cNvSpPr/>
      </dsp:nvSpPr>
      <dsp:spPr>
        <a:xfrm>
          <a:off x="0" y="953695"/>
          <a:ext cx="8229600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187452" rIns="6387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Revisar y analizar requerimientos, riesgos, especificaciones, aquitectura, diseños, especificaciones de interfaz, etc.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Identificar las condiciones del tessting y diseñar casos de prueba de alto nivel.</a:t>
          </a:r>
          <a:endParaRPr lang="es-CL" sz="1200" kern="1200" dirty="0"/>
        </a:p>
      </dsp:txBody>
      <dsp:txXfrm>
        <a:off x="0" y="953695"/>
        <a:ext cx="8229600" cy="807975"/>
      </dsp:txXfrm>
    </dsp:sp>
    <dsp:sp modelId="{D1B22CDC-B553-4A6B-BEC0-99476F455767}">
      <dsp:nvSpPr>
        <dsp:cNvPr id="0" name=""/>
        <dsp:cNvSpPr/>
      </dsp:nvSpPr>
      <dsp:spPr>
        <a:xfrm>
          <a:off x="411480" y="820855"/>
          <a:ext cx="5760720" cy="26568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smtClean="0"/>
            <a:t>Análisis y diseño</a:t>
          </a:r>
          <a:endParaRPr lang="es-CL" sz="1600" kern="1200" dirty="0"/>
        </a:p>
      </dsp:txBody>
      <dsp:txXfrm>
        <a:off x="424449" y="833824"/>
        <a:ext cx="5734782" cy="239742"/>
      </dsp:txXfrm>
    </dsp:sp>
    <dsp:sp modelId="{72D79AA1-1A39-446A-B191-EAB30B92937C}">
      <dsp:nvSpPr>
        <dsp:cNvPr id="0" name=""/>
        <dsp:cNvSpPr/>
      </dsp:nvSpPr>
      <dsp:spPr>
        <a:xfrm>
          <a:off x="0" y="1943110"/>
          <a:ext cx="8229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187452" rIns="6387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Finalizar, implementar y priorizar los casos de prueba.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Crear datos de prueba.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Configurar el entorno y ejecutar las pruebas.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Registrar resultados obtenidos en la ejecución de las pruebas.</a:t>
          </a:r>
          <a:endParaRPr lang="es-CL" sz="1200" kern="1200" dirty="0"/>
        </a:p>
      </dsp:txBody>
      <dsp:txXfrm>
        <a:off x="0" y="1943110"/>
        <a:ext cx="8229600" cy="1048950"/>
      </dsp:txXfrm>
    </dsp:sp>
    <dsp:sp modelId="{9F2A5AB8-5078-4B0F-B94E-1775D9975693}">
      <dsp:nvSpPr>
        <dsp:cNvPr id="0" name=""/>
        <dsp:cNvSpPr/>
      </dsp:nvSpPr>
      <dsp:spPr>
        <a:xfrm>
          <a:off x="411480" y="1810270"/>
          <a:ext cx="5760720" cy="26568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smtClean="0"/>
            <a:t>Implementación y ejecución</a:t>
          </a:r>
          <a:endParaRPr lang="es-CL" sz="1600" kern="1200" dirty="0"/>
        </a:p>
      </dsp:txBody>
      <dsp:txXfrm>
        <a:off x="424449" y="1823239"/>
        <a:ext cx="5734782" cy="239742"/>
      </dsp:txXfrm>
    </dsp:sp>
    <dsp:sp modelId="{13469AEF-E1B3-4702-99FD-39B416072F1F}">
      <dsp:nvSpPr>
        <dsp:cNvPr id="0" name=""/>
        <dsp:cNvSpPr/>
      </dsp:nvSpPr>
      <dsp:spPr>
        <a:xfrm>
          <a:off x="0" y="3173500"/>
          <a:ext cx="8229600" cy="836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187452" rIns="6387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Verificar los registros de las pruebas contra los criterios especificados en el plan de pruebas.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Evaluar si es necesario mas test o si los criterios especificados deben cambiar.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Generar un reporte con un resumen del test.</a:t>
          </a:r>
          <a:endParaRPr lang="es-CL" sz="1200" kern="1200" dirty="0"/>
        </a:p>
      </dsp:txBody>
      <dsp:txXfrm>
        <a:off x="0" y="3173500"/>
        <a:ext cx="8229600" cy="836325"/>
      </dsp:txXfrm>
    </dsp:sp>
    <dsp:sp modelId="{EDDE7B5F-58CC-465C-80E1-E48FEED69D31}">
      <dsp:nvSpPr>
        <dsp:cNvPr id="0" name=""/>
        <dsp:cNvSpPr/>
      </dsp:nvSpPr>
      <dsp:spPr>
        <a:xfrm>
          <a:off x="411480" y="3040660"/>
          <a:ext cx="5760720" cy="26568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smtClean="0"/>
            <a:t>Evaluación de los criterios de salida y elaboración de informes.</a:t>
          </a:r>
          <a:endParaRPr lang="es-CL" sz="1600" kern="1200" dirty="0"/>
        </a:p>
      </dsp:txBody>
      <dsp:txXfrm>
        <a:off x="424449" y="3053629"/>
        <a:ext cx="5734782" cy="239742"/>
      </dsp:txXfrm>
    </dsp:sp>
    <dsp:sp modelId="{73239D6C-E4AD-4039-825B-A24542CB565B}">
      <dsp:nvSpPr>
        <dsp:cNvPr id="0" name=""/>
        <dsp:cNvSpPr/>
      </dsp:nvSpPr>
      <dsp:spPr>
        <a:xfrm>
          <a:off x="0" y="4191265"/>
          <a:ext cx="8229600" cy="609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187452" rIns="6387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Recopilar  los datos de las actividades de pruebas finalizadas con el objetivo de consolidar la experiencia, los productos de prueba, los hechos y las cifras</a:t>
          </a:r>
          <a:endParaRPr lang="es-CL" sz="1200" kern="1200" dirty="0"/>
        </a:p>
      </dsp:txBody>
      <dsp:txXfrm>
        <a:off x="0" y="4191265"/>
        <a:ext cx="8229600" cy="609525"/>
      </dsp:txXfrm>
    </dsp:sp>
    <dsp:sp modelId="{EA5465F5-F55F-444B-A4C8-991007D8EC3E}">
      <dsp:nvSpPr>
        <dsp:cNvPr id="0" name=""/>
        <dsp:cNvSpPr/>
      </dsp:nvSpPr>
      <dsp:spPr>
        <a:xfrm>
          <a:off x="411480" y="4058425"/>
          <a:ext cx="5760720" cy="26568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smtClean="0"/>
            <a:t>Actividades de cierre</a:t>
          </a:r>
          <a:endParaRPr lang="es-CL" sz="1600" kern="1200" dirty="0"/>
        </a:p>
      </dsp:txBody>
      <dsp:txXfrm>
        <a:off x="424449" y="4071394"/>
        <a:ext cx="5734782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B0245-43F1-4BE7-A1C7-76D65C977847}" type="datetimeFigureOut">
              <a:rPr lang="es-CL" smtClean="0"/>
              <a:t>05-07-2018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3520-0ADB-4297-94D0-81892630475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65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b="1" dirty="0" smtClean="0"/>
              <a:t>¿Qué es el Testing de Software?</a:t>
            </a:r>
          </a:p>
          <a:p>
            <a:pPr marL="0" indent="0">
              <a:buNone/>
            </a:pPr>
            <a:r>
              <a:rPr lang="es-AR" dirty="0" smtClean="0"/>
              <a:t>Decir</a:t>
            </a:r>
            <a:r>
              <a:rPr lang="es-AR" baseline="0" dirty="0" smtClean="0"/>
              <a:t> que el Testing es </a:t>
            </a:r>
            <a:r>
              <a:rPr lang="es-AR" dirty="0" smtClean="0"/>
              <a:t>Verificar si el software esta correcto no es suficiente</a:t>
            </a:r>
            <a:r>
              <a:rPr lang="es-AR" baseline="0" dirty="0" smtClean="0"/>
              <a:t> dado que e</a:t>
            </a:r>
            <a:r>
              <a:rPr lang="es-AR" dirty="0" smtClean="0"/>
              <a:t>l Testin</a:t>
            </a:r>
            <a:r>
              <a:rPr lang="es-AR" baseline="0" dirty="0" smtClean="0"/>
              <a:t>g de Software es un proceso que tiene una serie de actividades asociadas a el.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486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s-AR" baseline="0" dirty="0" smtClean="0"/>
              <a:t>Esta relacionado al ciclo de vida del software, se ha observado que muchos defectos se encuentran en la toma de requerimientos, diseño, etc. no solo en la programación del SW.</a:t>
            </a:r>
          </a:p>
          <a:p>
            <a:pPr marL="171450" indent="-171450">
              <a:buFontTx/>
              <a:buChar char="-"/>
            </a:pPr>
            <a:r>
              <a:rPr lang="es-AR" baseline="0" dirty="0" smtClean="0"/>
              <a:t>Es estático y dinámico. Dinámico cuando ejecutamos el código del SW para realizar el Test y estático cuando realizamos pruebas a documentación, estadísticas, etc.</a:t>
            </a:r>
          </a:p>
          <a:p>
            <a:pPr marL="171450" indent="-171450">
              <a:buFontTx/>
              <a:buChar char="-"/>
            </a:pPr>
            <a:r>
              <a:rPr lang="es-AR" baseline="0" dirty="0" smtClean="0"/>
              <a:t>Se planifica. Se realiza una planificación de todas las actividades que se realizarán antes, durante y después del test.</a:t>
            </a:r>
          </a:p>
          <a:p>
            <a:pPr marL="171450" indent="-171450">
              <a:buFontTx/>
              <a:buChar char="-"/>
            </a:pPr>
            <a:r>
              <a:rPr lang="es-AR" baseline="0" dirty="0" smtClean="0"/>
              <a:t>Se prepara. Se debe escoger que Testing se va a realizar, seleccionar las condiciones del test y diseñar los casos de prueba.</a:t>
            </a:r>
          </a:p>
          <a:p>
            <a:pPr marL="171450" indent="-171450">
              <a:buFontTx/>
              <a:buChar char="-"/>
            </a:pPr>
            <a:r>
              <a:rPr lang="es-AR" baseline="0" dirty="0" smtClean="0"/>
              <a:t>Se evalúa. Se deben revisar los resultados las pruebas realizadas.</a:t>
            </a:r>
          </a:p>
          <a:p>
            <a:pPr marL="171450" indent="-171450">
              <a:buFontTx/>
              <a:buChar char="-"/>
            </a:pPr>
            <a:r>
              <a:rPr lang="es-AR" baseline="0" dirty="0" smtClean="0"/>
              <a:t>No solo se realizan pruebas al producto, sino también a los requerimientos, especificaciones de diseño, documentos de operación, material de capacitación. </a:t>
            </a:r>
          </a:p>
          <a:p>
            <a:pPr marL="0" indent="0">
              <a:buFontTx/>
              <a:buNone/>
            </a:pPr>
            <a:r>
              <a:rPr lang="es-AR" baseline="0" dirty="0" smtClean="0"/>
              <a:t>Tanto el Testing dinámico como el estático es necesario.</a:t>
            </a:r>
            <a:endParaRPr lang="es-AR" dirty="0" smtClean="0"/>
          </a:p>
          <a:p>
            <a:pPr marL="0" indent="0">
              <a:buNone/>
            </a:pPr>
            <a:endParaRPr lang="es-A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786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Compartir</a:t>
            </a:r>
            <a:r>
              <a:rPr lang="es-C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5min.</a:t>
            </a:r>
            <a:endParaRPr lang="es-CL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 planificación responde las preguntas del</a:t>
            </a:r>
            <a:r>
              <a:rPr lang="es-CL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qué, porqué, cómo, dónde y con  quién.</a:t>
            </a:r>
          </a:p>
          <a:p>
            <a:endParaRPr lang="es-CL" sz="1200" b="1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L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¿Porqué vacacionar?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 vez pareciera que es una pregunta de respuesta obvia, pero  al saber el objetivo de nuestras vacaciones podremos organizar nuestro itinerario.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serán las mismas actividades si hemos tenido mucho trabajo durante el año, tenemos un nivel de estrés alto y lo único que queremos es solo dormir y descansar.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somos de esas personas que nos encanta viajar,  queremos conocer lugares nuevos, nos gusta la aventura y las actividades extremas.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si nuestra idea de vacaciones es  simplemente disfrutamos compartir con la familia y amigos.</a:t>
            </a:r>
          </a:p>
          <a:p>
            <a:r>
              <a:rPr lang="es-C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¿Qué hacer?</a:t>
            </a:r>
            <a:endParaRPr lang="es-C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Dependerá, entonces, del objetivo, pues, si nuestra idea es solo descansar podemos ir a un resort en donde podremos disfrutar y ser bien atendidos.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 el objetivo es conocer otros lugares, podemos organizar un viaje que nos permita turistear por todo Chile o salir al extranjero.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 nos gusta la adrenalina, podremos hacer actividades extremas como </a:t>
            </a:r>
            <a:r>
              <a:rPr lang="es-C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canopy</a:t>
            </a:r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rafting, parapente y escalada.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lo que queremos es compartir con la familia o amigos debemos buscar actividades grupales como  salir a bailar, jugar a las cartas o ir a un casino.</a:t>
            </a:r>
          </a:p>
          <a:p>
            <a:r>
              <a:rPr lang="es-C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¿Dónde ir?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alternativas son variadas,  playa, montaña, campo, ciudad. Tanto en Chile como en el extranjero, las posibilidades son muchas. 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escoger a dónde ir debemos evaluar otros factores como el presupuesto, si necesitamos una visa, si tenemos o no pasaporte y si en el lugar seleccionado podremos realizar las actividades que nos proponemos hacer en estas vacaciones. </a:t>
            </a:r>
          </a:p>
          <a:p>
            <a:r>
              <a:rPr lang="es-C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¿Qué llevar?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preparar un viaje de vacaciones debemos pensar en qué llevar.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ropa dependerá del lugar, del clima y de las actividades que querremos hacer, pues si queremos ir a cenar a un restaurant elegante lo más probable es que debamos llevar corbata, o si queremos ir a esquiar, debamos llevar parca.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 pensar en los documentos necesarios para nuestro viaje, si es en el extranjero, tendremos que llevar pasaporte, si vamos en automóvil, licencia de conducir.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 tenemos que considerar como vamos a pagar, con tarjeta de crédito, dólares o efectivo.</a:t>
            </a:r>
          </a:p>
          <a:p>
            <a:r>
              <a:rPr lang="es-C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¿Con quién ir?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 pensar con quién vas a compartir tus vacaciones, iras solo, con tu familia, con amigos, con tu pareja, o tal vez lo inicies solo y vayas sumando gente en el camino.</a:t>
            </a:r>
          </a:p>
          <a:p>
            <a:r>
              <a:rPr lang="es-C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¿Cómo ir?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 muchas alternativas para iniciar un viaje, podemos usar el auto, ir en bus, en tren, en avión o en moto. 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escoger el transporte debemos considerar variables como la distancia a la que se encuentra el lugar dónde iremos, el tiempo de duración del viaje, dinero para el pasaje.</a:t>
            </a:r>
          </a:p>
          <a:p>
            <a:r>
              <a:rPr lang="es-C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¿Cuándo ir?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tiempo es un factor sumamente necesario que se debe considerar cuando vamos de vacaciones, pues puede ser que dispongamos de 3 semanas libres, pero debemos considerar tiempo para obtener visa, comprar pasajes, armar la maleta, preparar el viaje, definir el día que queremos partir y el día que vamos a volver, el tiempo de duración del viaje y si, debemos pensar que días destinaremos para recorrer lugares turísticos, salir a cenar, ir a algún parque de diversiones o al casino.</a:t>
            </a:r>
          </a:p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lo tanto para planificar un proyecto, debemos hacernos las mismas preguntas que para planificar las vacaciones, saber el qué, porqué, dónde, cuándo, cómo, quién y qué son la base de un plan de proyecto.</a:t>
            </a:r>
            <a:endParaRPr lang="es-CL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Presupuesto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33520-0ADB-4297-94D0-818926304758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4041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1200" dirty="0" smtClean="0"/>
              <a:t>Planificar y controlar: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140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 smtClean="0"/>
              <a:t>Jefe de proyecto: </a:t>
            </a:r>
            <a:r>
              <a:rPr lang="es-CL" dirty="0" smtClean="0"/>
              <a:t>encargado de preparar planificación</a:t>
            </a:r>
            <a:r>
              <a:rPr lang="es-CL" baseline="0" dirty="0" smtClean="0"/>
              <a:t> de las pruebas, facilitar requerimientos, puente de comunicación entre el equipo de pruebas, desarrollo y usuario. También debe definir el ambiente de pruebas, esperando que este sea lo más parecido al amiente de producción..</a:t>
            </a:r>
            <a:endParaRPr lang="es-CL" dirty="0" smtClean="0"/>
          </a:p>
          <a:p>
            <a:r>
              <a:rPr lang="es-CL" b="1" dirty="0" smtClean="0"/>
              <a:t>Analista QA: </a:t>
            </a:r>
            <a:r>
              <a:rPr lang="es-CL" dirty="0" smtClean="0"/>
              <a:t>junto</a:t>
            </a:r>
            <a:r>
              <a:rPr lang="es-CL" baseline="0" dirty="0" smtClean="0"/>
              <a:t> con el jefe de proyecto planifica el proceso de pruebas determinando tipo de prueba a realizar, estrategias y técnicas de pruebas a usar. Además debe diseñar casos de prueba.</a:t>
            </a:r>
            <a:endParaRPr lang="es-CL" dirty="0" smtClean="0"/>
          </a:p>
          <a:p>
            <a:r>
              <a:rPr lang="es-CL" b="1" dirty="0" err="1" smtClean="0"/>
              <a:t>Tester</a:t>
            </a:r>
            <a:r>
              <a:rPr lang="es-CL" dirty="0" smtClean="0"/>
              <a:t>: Encargado</a:t>
            </a:r>
            <a:r>
              <a:rPr lang="es-CL" baseline="0" dirty="0" smtClean="0"/>
              <a:t> de ejecutar los casos de prueba, recolectar y reportar los defectos. A veces ocurre que en proyectos pequeños, esta función la realiza el mismo analista de QA y no existe el rol de </a:t>
            </a:r>
            <a:r>
              <a:rPr lang="es-CL" baseline="0" dirty="0" err="1" smtClean="0"/>
              <a:t>tester</a:t>
            </a:r>
            <a:r>
              <a:rPr lang="es-CL" baseline="0" dirty="0" smtClean="0"/>
              <a:t>.</a:t>
            </a:r>
            <a:endParaRPr lang="es-CL" dirty="0" smtClean="0"/>
          </a:p>
          <a:p>
            <a:r>
              <a:rPr lang="es-CL" b="1" dirty="0" smtClean="0"/>
              <a:t>Desarrollo</a:t>
            </a:r>
            <a:r>
              <a:rPr lang="es-CL" dirty="0" smtClean="0"/>
              <a:t>: encargado de facilitar SW</a:t>
            </a:r>
            <a:r>
              <a:rPr lang="es-CL" baseline="0" dirty="0" smtClean="0"/>
              <a:t> a QA y de corregir todos los defectos reportados. También asesora al equipo de QA ante dudas de usabilidad.</a:t>
            </a:r>
            <a:endParaRPr lang="es-CL" dirty="0" smtClean="0"/>
          </a:p>
          <a:p>
            <a:r>
              <a:rPr lang="es-CL" b="1" dirty="0" smtClean="0"/>
              <a:t>Usuario</a:t>
            </a:r>
            <a:r>
              <a:rPr lang="es-CL" dirty="0" smtClean="0"/>
              <a:t>: Participa en las</a:t>
            </a:r>
            <a:r>
              <a:rPr lang="es-CL" baseline="0" dirty="0" smtClean="0"/>
              <a:t> pruebas de aceptación, pues es quien debe validar el SW antes del termino de las pruebas. También asesora al equipo de QA ante dudas de </a:t>
            </a:r>
            <a:r>
              <a:rPr lang="es-CL" baseline="0" dirty="0" err="1" smtClean="0"/>
              <a:t>requerimietos</a:t>
            </a:r>
            <a:r>
              <a:rPr lang="es-CL" baseline="0" dirty="0" smtClean="0"/>
              <a:t>.</a:t>
            </a:r>
            <a:endParaRPr lang="es-CL" dirty="0" smtClean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887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Requerimientos del test </a:t>
            </a:r>
          </a:p>
          <a:p>
            <a:r>
              <a:rPr lang="es-CL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Describir cual es el ambiente de prueba necesario para ejecutar el </a:t>
            </a:r>
            <a:r>
              <a:rPr lang="es-CL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s-CL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quien será el responsable de la preparación del ambiente, así como también de la entrega del S.W. a QA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2808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 smtClean="0"/>
              <a:t>Plan de pruebas</a:t>
            </a:r>
            <a:r>
              <a:rPr lang="es-CL" dirty="0" smtClean="0"/>
              <a:t>: Documento que contiene</a:t>
            </a:r>
            <a:r>
              <a:rPr lang="es-CL" baseline="0" dirty="0" smtClean="0"/>
              <a:t> toda la planificación de las actividades, requisitos, responsables del proceso de pruebas.</a:t>
            </a:r>
            <a:endParaRPr lang="es-CL" dirty="0" smtClean="0"/>
          </a:p>
          <a:p>
            <a:r>
              <a:rPr lang="es-CL" b="1" dirty="0" smtClean="0"/>
              <a:t>Casos de prueba</a:t>
            </a:r>
            <a:r>
              <a:rPr lang="es-CL" dirty="0" smtClean="0"/>
              <a:t>: Colección</a:t>
            </a:r>
            <a:r>
              <a:rPr lang="es-CL" baseline="0" dirty="0" smtClean="0"/>
              <a:t> de todos los casos de prueba que se deben diseñar para poder verificar y validar el SW.  Pueden incluir pruebas estándar, funcionales y no funcionales. Estos se pueden realizar en un documento Word, planilla Excel o utilizar alguna herramienta de gestión de pruebas.</a:t>
            </a:r>
            <a:endParaRPr lang="es-C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b="1" dirty="0" smtClean="0"/>
              <a:t>Reporte de defectos: </a:t>
            </a:r>
            <a:r>
              <a:rPr lang="es-CL" dirty="0" smtClean="0"/>
              <a:t>Colección</a:t>
            </a:r>
            <a:r>
              <a:rPr lang="es-CL" baseline="0" dirty="0" smtClean="0"/>
              <a:t> de todos los defectos, errores, fallas y mejoras detectadas en la ejecución de pruebas. Estos se pueden recolectar en un documento Word, planilla Excel o utilizar alguna herramienta de gestión de pruebas.</a:t>
            </a:r>
            <a:endParaRPr lang="es-CL" dirty="0" smtClean="0"/>
          </a:p>
          <a:p>
            <a:r>
              <a:rPr lang="es-CL" b="1" dirty="0" smtClean="0"/>
              <a:t>Informe de cierre: </a:t>
            </a:r>
            <a:r>
              <a:rPr lang="es-CL" dirty="0" smtClean="0"/>
              <a:t>documento de cierre que</a:t>
            </a:r>
            <a:r>
              <a:rPr lang="es-CL" baseline="0" dirty="0" smtClean="0"/>
              <a:t> contiene las métricas de pruebas, conclusiones finales y decisiones tomadas para dar el cierre al proceso de pruebas y el paso a </a:t>
            </a:r>
            <a:r>
              <a:rPr lang="es-CL" baseline="0" dirty="0" err="1" smtClean="0"/>
              <a:t>producci</a:t>
            </a:r>
            <a:r>
              <a:rPr lang="es-CL" baseline="0" dirty="0" smtClean="0"/>
              <a:t>{</a:t>
            </a:r>
            <a:r>
              <a:rPr lang="es-CL" baseline="0" dirty="0" err="1" smtClean="0"/>
              <a:t>on</a:t>
            </a:r>
            <a:r>
              <a:rPr lang="es-CL" baseline="0" dirty="0" smtClean="0"/>
              <a:t>.</a:t>
            </a:r>
            <a:endParaRPr lang="es-CL" dirty="0" smtClean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1483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Ejemplo</a:t>
            </a:r>
            <a:r>
              <a:rPr lang="es-CL" baseline="0" dirty="0" smtClean="0"/>
              <a:t> de condiciones de cierre del proceso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dirty="0" smtClean="0"/>
              <a:t>La aplicación no contiene defectos y esta validada por el usuario.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dirty="0" smtClean="0"/>
              <a:t>La aplicación contiene defectos leves que son aceptados por el usuario.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dirty="0" smtClean="0"/>
              <a:t>La aplicación contiene defectos que van a ser corregidos en una segunda etapa o versión y esta validado por el usuario.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5005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 smtClean="0"/>
              <a:t>Los ciclos de prueba se dan por terminados en las siguientes condiciones:</a:t>
            </a:r>
          </a:p>
          <a:p>
            <a:pPr lvl="1"/>
            <a:r>
              <a:rPr lang="es-CL" dirty="0" smtClean="0"/>
              <a:t>La aplicación no contiene defectos y esta validada por el usuario.</a:t>
            </a:r>
          </a:p>
          <a:p>
            <a:pPr lvl="1"/>
            <a:r>
              <a:rPr lang="es-CL" dirty="0" smtClean="0"/>
              <a:t>La aplicación contiene defectos leves que son aceptados por el usuario.</a:t>
            </a:r>
          </a:p>
          <a:p>
            <a:pPr lvl="1"/>
            <a:r>
              <a:rPr lang="es-CL" dirty="0" smtClean="0"/>
              <a:t>La aplicación contiene defectos que van a ser corregidos en una segunda etapa o versión y esta validado por el usuario.</a:t>
            </a:r>
          </a:p>
          <a:p>
            <a:endParaRPr lang="es-CL" dirty="0" smtClean="0"/>
          </a:p>
          <a:p>
            <a:r>
              <a:rPr lang="es-CL" dirty="0" smtClean="0"/>
              <a:t>Todas las decisiones</a:t>
            </a:r>
            <a:r>
              <a:rPr lang="es-CL" baseline="0" dirty="0" smtClean="0"/>
              <a:t> respecto a la aprobación del SW debe ser validado por el usuario.</a:t>
            </a:r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03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05/07/2018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05/07/2018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05/07/2018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Plan de pruebas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800" dirty="0" smtClean="0"/>
              <a:t>Al igual que la planificación de un proyecto, es necesario planificar el proceso de pruebas.</a:t>
            </a:r>
          </a:p>
          <a:p>
            <a:pPr algn="just"/>
            <a:r>
              <a:rPr lang="es-ES_tradnl" sz="2800" dirty="0" smtClean="0"/>
              <a:t>Esto va a permitir organizar </a:t>
            </a:r>
            <a:r>
              <a:rPr lang="es-ES_tradnl" sz="2800" dirty="0"/>
              <a:t>las pruebas de manera que se cuente con una </a:t>
            </a:r>
            <a:r>
              <a:rPr lang="es-ES_tradnl" sz="2800" dirty="0" smtClean="0"/>
              <a:t>programación, recursos </a:t>
            </a:r>
            <a:r>
              <a:rPr lang="es-ES_tradnl" sz="2800" dirty="0"/>
              <a:t>y estrategias para realizar el </a:t>
            </a:r>
            <a:r>
              <a:rPr lang="es-ES_tradnl" sz="2800" dirty="0" err="1"/>
              <a:t>testing</a:t>
            </a:r>
            <a:r>
              <a:rPr lang="es-ES_tradnl" sz="2800" dirty="0"/>
              <a:t>.</a:t>
            </a:r>
          </a:p>
          <a:p>
            <a:pPr algn="just"/>
            <a:endParaRPr lang="es-CL" sz="2800" dirty="0" smtClean="0"/>
          </a:p>
          <a:p>
            <a:pPr algn="just"/>
            <a:endParaRPr lang="es-CL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839989" y="535621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 smtClean="0">
                <a:solidFill>
                  <a:schemeClr val="bg1"/>
                </a:solidFill>
              </a:rPr>
              <a:t>Plan de Pruebas</a:t>
            </a:r>
            <a:endParaRPr lang="es-CL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534" y="4895557"/>
            <a:ext cx="2558493" cy="170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3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http://us.123rf.com/400wm/400/400/marinini/marinini1210/marinini121000097/15773482-idea-plan-accion--palabras-en-3d-flechas-de-colores-con-el-tex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0492" y="4768462"/>
            <a:ext cx="2428892" cy="1821669"/>
          </a:xfrm>
          <a:prstGeom prst="rect">
            <a:avLst/>
          </a:prstGeom>
          <a:noFill/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buFont typeface="Wingdings" pitchFamily="2" charset="2"/>
              <a:buChar char="ü"/>
            </a:pPr>
            <a:r>
              <a:rPr lang="es-ES_tradnl" dirty="0" smtClean="0"/>
              <a:t>Determinar ámbito y riesgo</a:t>
            </a:r>
          </a:p>
          <a:p>
            <a:pPr lvl="1" algn="just">
              <a:buFont typeface="Wingdings" pitchFamily="2" charset="2"/>
              <a:buChar char="ü"/>
            </a:pPr>
            <a:r>
              <a:rPr lang="es-ES_tradnl" dirty="0" smtClean="0"/>
              <a:t>Determinar el enfoque de las pruebas</a:t>
            </a:r>
          </a:p>
          <a:p>
            <a:pPr lvl="1" algn="just">
              <a:buFont typeface="Wingdings" pitchFamily="2" charset="2"/>
              <a:buChar char="ü"/>
            </a:pPr>
            <a:r>
              <a:rPr lang="es-ES_tradnl" dirty="0" smtClean="0"/>
              <a:t>Implementar una estrategia</a:t>
            </a:r>
          </a:p>
          <a:p>
            <a:pPr lvl="1" algn="just">
              <a:buFont typeface="Wingdings" pitchFamily="2" charset="2"/>
              <a:buChar char="ü"/>
            </a:pPr>
            <a:r>
              <a:rPr lang="es-ES_tradnl" dirty="0" smtClean="0"/>
              <a:t>Determinar los requerimientos del test</a:t>
            </a:r>
          </a:p>
          <a:p>
            <a:pPr lvl="1" algn="just">
              <a:buFont typeface="Wingdings" pitchFamily="2" charset="2"/>
              <a:buChar char="ü"/>
            </a:pPr>
            <a:r>
              <a:rPr lang="es-ES_tradnl" dirty="0" smtClean="0"/>
              <a:t>Estimar el tiempo y calendarizar las pruebas</a:t>
            </a:r>
          </a:p>
          <a:p>
            <a:pPr lvl="1" algn="just">
              <a:buFont typeface="Wingdings" pitchFamily="2" charset="2"/>
              <a:buChar char="ü"/>
            </a:pPr>
            <a:r>
              <a:rPr lang="es-ES_tradnl" dirty="0" smtClean="0"/>
              <a:t>Determinar los criterios de aprobación</a:t>
            </a:r>
            <a:endParaRPr lang="es-AR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AR" sz="3200" b="1" dirty="0" smtClean="0">
                <a:solidFill>
                  <a:schemeClr val="bg1"/>
                </a:solidFill>
              </a:rPr>
              <a:t>Al planificar las pruebas se debe: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1801505" y="5145206"/>
            <a:ext cx="3698543" cy="6550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 smtClean="0">
                <a:solidFill>
                  <a:schemeClr val="tx1"/>
                </a:solidFill>
              </a:rPr>
              <a:t>Esto genera un informe llamado </a:t>
            </a:r>
          </a:p>
          <a:p>
            <a:pPr algn="ctr"/>
            <a:r>
              <a:rPr lang="es-CL" sz="20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PRUEBAS</a:t>
            </a:r>
            <a:endParaRPr lang="es-CL" sz="2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033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sz="2800" dirty="0" smtClean="0"/>
              <a:t>Se debe tener claro cual es el alcance del proyecto, para así poder determinar, cual es el alcance de las pruebas y realizar lo siguiente:</a:t>
            </a:r>
          </a:p>
          <a:p>
            <a:pPr lvl="1" algn="just"/>
            <a:r>
              <a:rPr lang="es-CL" sz="2400" i="1" dirty="0" smtClean="0"/>
              <a:t>Definir de </a:t>
            </a:r>
            <a:r>
              <a:rPr lang="es-CL" sz="2400" i="1" dirty="0"/>
              <a:t>requisitos de S.W</a:t>
            </a:r>
            <a:r>
              <a:rPr lang="es-CL" sz="2400" i="1" dirty="0" smtClean="0"/>
              <a:t>.</a:t>
            </a:r>
          </a:p>
          <a:p>
            <a:pPr lvl="1" algn="just"/>
            <a:r>
              <a:rPr lang="es-CL" sz="2400" i="1" dirty="0" smtClean="0"/>
              <a:t>Determinar cuáles módulos </a:t>
            </a:r>
            <a:r>
              <a:rPr lang="es-CL" sz="2400" i="1" dirty="0"/>
              <a:t>de </a:t>
            </a:r>
            <a:r>
              <a:rPr lang="es-CL" sz="2400" i="1" dirty="0" smtClean="0"/>
              <a:t>Software se van a probar</a:t>
            </a:r>
            <a:r>
              <a:rPr lang="es-CL" sz="2400" i="1" dirty="0"/>
              <a:t>.</a:t>
            </a:r>
            <a:endParaRPr lang="es-CL" sz="2400" i="1" dirty="0" smtClean="0"/>
          </a:p>
          <a:p>
            <a:pPr lvl="1" algn="just"/>
            <a:r>
              <a:rPr lang="es-CL" sz="2400" i="1" dirty="0" smtClean="0"/>
              <a:t>Determinar los requisitos </a:t>
            </a:r>
            <a:r>
              <a:rPr lang="es-CL" sz="2400" i="1" dirty="0"/>
              <a:t>ambiente de </a:t>
            </a:r>
            <a:r>
              <a:rPr lang="es-CL" sz="2400" i="1" dirty="0" smtClean="0"/>
              <a:t>pruebas.</a:t>
            </a:r>
          </a:p>
          <a:p>
            <a:pPr lvl="1" algn="just"/>
            <a:r>
              <a:rPr lang="es-CL" sz="2400" i="1" dirty="0" smtClean="0"/>
              <a:t>Conocer la documentación necesaria para realizar las pruebas.</a:t>
            </a:r>
          </a:p>
          <a:p>
            <a:pPr lvl="1" algn="just"/>
            <a:r>
              <a:rPr lang="es-CL" sz="2400" i="1" dirty="0" smtClean="0"/>
              <a:t>Determinar los entregables del proceso de prueba.</a:t>
            </a:r>
            <a:endParaRPr lang="es-CL" sz="2400" dirty="0"/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Alcance del plan de pruebas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65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2525024"/>
            <a:ext cx="8229600" cy="3493640"/>
          </a:xfrm>
        </p:spPr>
        <p:txBody>
          <a:bodyPr>
            <a:normAutofit fontScale="92500"/>
          </a:bodyPr>
          <a:lstStyle/>
          <a:p>
            <a:r>
              <a:rPr lang="es-AR" dirty="0" smtClean="0"/>
              <a:t>A partir del análisis, se debe:</a:t>
            </a:r>
          </a:p>
          <a:p>
            <a:pPr lvl="1"/>
            <a:r>
              <a:rPr lang="es-AR" dirty="0" smtClean="0"/>
              <a:t>Identificar los Riesgos de QA</a:t>
            </a:r>
          </a:p>
          <a:p>
            <a:pPr lvl="1"/>
            <a:r>
              <a:rPr lang="es-AR" dirty="0" smtClean="0"/>
              <a:t>Decidir </a:t>
            </a:r>
            <a:r>
              <a:rPr lang="es-AR" dirty="0"/>
              <a:t>cómo abordar, planificar y ejecutar las actividades de gestión de riesgos para un proyecto</a:t>
            </a:r>
            <a:r>
              <a:rPr lang="es-AR" dirty="0" smtClean="0"/>
              <a:t>.</a:t>
            </a:r>
          </a:p>
          <a:p>
            <a:r>
              <a:rPr lang="es-AR" dirty="0" smtClean="0"/>
              <a:t>Esto se concentra en un resumen de riesgos que contenga:</a:t>
            </a:r>
          </a:p>
          <a:p>
            <a:pPr lvl="1"/>
            <a:r>
              <a:rPr lang="es-AR" dirty="0" smtClean="0"/>
              <a:t>Riesgo, mitigación y plan de contingencia.</a:t>
            </a:r>
            <a:endParaRPr lang="es-AR" dirty="0"/>
          </a:p>
          <a:p>
            <a:endParaRPr lang="es-CL" dirty="0"/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Riesgos</a:t>
            </a:r>
            <a:endParaRPr lang="es-CL" sz="3200" dirty="0">
              <a:solidFill>
                <a:schemeClr val="bg1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40080" y="1271281"/>
            <a:ext cx="7863840" cy="112371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Incerteza</a:t>
            </a:r>
            <a:r>
              <a:rPr kumimoji="0" lang="es-CL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: No existe seguridad que un evento vaya a ocurrir.</a:t>
            </a:r>
            <a:endParaRPr kumimoji="0" 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Pérdida</a:t>
            </a:r>
            <a:r>
              <a:rPr kumimoji="0" lang="es-CL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: Si el evento ocurre conlleva consecuencias impensadas.</a:t>
            </a:r>
            <a:endParaRPr kumimoji="0" lang="es-AR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Riesgo:</a:t>
            </a:r>
            <a:r>
              <a:rPr kumimoji="0" lang="es-CL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es la posibilidad de sufrir pérdida</a:t>
            </a:r>
            <a:r>
              <a:rPr kumimoji="0" lang="es-AR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AR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5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sz="2800" dirty="0" smtClean="0"/>
              <a:t>Se debe determinar cuales son los Roles involucrados en el proceso </a:t>
            </a:r>
            <a:r>
              <a:rPr lang="es-CL" sz="2800" dirty="0"/>
              <a:t>de pruebas de </a:t>
            </a:r>
            <a:r>
              <a:rPr lang="es-CL" sz="2800" dirty="0" smtClean="0"/>
              <a:t>SW</a:t>
            </a:r>
            <a:r>
              <a:rPr lang="es-CL" sz="2800" dirty="0"/>
              <a:t> </a:t>
            </a:r>
            <a:r>
              <a:rPr lang="es-CL" sz="2800" dirty="0" smtClean="0"/>
              <a:t>y especificar las tareas y </a:t>
            </a:r>
            <a:r>
              <a:rPr lang="es-CL" sz="2800" dirty="0"/>
              <a:t>responsabilidades de todos los </a:t>
            </a:r>
            <a:r>
              <a:rPr lang="es-CL" sz="2800" dirty="0" smtClean="0"/>
              <a:t>participantes.</a:t>
            </a:r>
          </a:p>
          <a:p>
            <a:pPr marL="0" indent="0" algn="just">
              <a:buNone/>
            </a:pPr>
            <a:r>
              <a:rPr lang="es-CL" sz="2800" dirty="0" smtClean="0"/>
              <a:t>Los Roles mas comunes son:</a:t>
            </a:r>
          </a:p>
          <a:p>
            <a:pPr lvl="1" algn="just"/>
            <a:r>
              <a:rPr lang="es-CL" sz="2400" i="1" dirty="0" smtClean="0"/>
              <a:t>	Jefe de proyecto</a:t>
            </a:r>
          </a:p>
          <a:p>
            <a:pPr lvl="1" algn="just"/>
            <a:r>
              <a:rPr lang="es-CL" sz="2400" i="1" dirty="0"/>
              <a:t>	</a:t>
            </a:r>
            <a:r>
              <a:rPr lang="es-CL" sz="2400" i="1" dirty="0" smtClean="0"/>
              <a:t>Analista de pruebas o QA</a:t>
            </a:r>
          </a:p>
          <a:p>
            <a:pPr lvl="1" algn="just"/>
            <a:r>
              <a:rPr lang="es-CL" sz="2400" i="1" dirty="0"/>
              <a:t>	</a:t>
            </a:r>
            <a:r>
              <a:rPr lang="es-CL" sz="2400" i="1" dirty="0" err="1" smtClean="0"/>
              <a:t>Tester</a:t>
            </a:r>
            <a:endParaRPr lang="es-CL" sz="2400" i="1" dirty="0" smtClean="0"/>
          </a:p>
          <a:p>
            <a:pPr lvl="1" algn="just"/>
            <a:r>
              <a:rPr lang="es-CL" sz="2400" i="1" dirty="0" smtClean="0"/>
              <a:t>	Desarrollador</a:t>
            </a:r>
          </a:p>
          <a:p>
            <a:pPr lvl="1" algn="just"/>
            <a:r>
              <a:rPr lang="es-CL" sz="2400" i="1" dirty="0" smtClean="0"/>
              <a:t> Usuario</a:t>
            </a:r>
            <a:endParaRPr lang="es-CL" sz="2400" dirty="0"/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315884" y="4572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2800" b="1" dirty="0">
                <a:solidFill>
                  <a:schemeClr val="bg1"/>
                </a:solidFill>
              </a:rPr>
              <a:t>Definición de roles y responsabilidades</a:t>
            </a:r>
            <a:br>
              <a:rPr lang="es-CL" sz="2800" b="1" dirty="0">
                <a:solidFill>
                  <a:schemeClr val="bg1"/>
                </a:solidFill>
              </a:rPr>
            </a:br>
            <a:endParaRPr lang="es-C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730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 smtClean="0"/>
              <a:t>Una vez analizados los requerimientos, documentos asociados, modelos, diagramas y diseño del S.W. se debe determinar:</a:t>
            </a:r>
          </a:p>
          <a:p>
            <a:pPr lvl="1" algn="just"/>
            <a:r>
              <a:rPr lang="es-CL" dirty="0" smtClean="0"/>
              <a:t>Tipo </a:t>
            </a:r>
            <a:r>
              <a:rPr lang="es-CL" dirty="0"/>
              <a:t>de prueba a </a:t>
            </a:r>
            <a:r>
              <a:rPr lang="es-CL" dirty="0" smtClean="0"/>
              <a:t>realizar</a:t>
            </a:r>
          </a:p>
          <a:p>
            <a:pPr lvl="1" algn="just"/>
            <a:r>
              <a:rPr lang="es-CL" dirty="0" smtClean="0"/>
              <a:t>Estrategias </a:t>
            </a:r>
            <a:r>
              <a:rPr lang="es-CL" dirty="0"/>
              <a:t>y técnicas de pruebas a </a:t>
            </a:r>
            <a:r>
              <a:rPr lang="es-CL" dirty="0" smtClean="0"/>
              <a:t>usar</a:t>
            </a:r>
          </a:p>
          <a:p>
            <a:pPr lvl="1" algn="just"/>
            <a:r>
              <a:rPr lang="es-CL" dirty="0" smtClean="0"/>
              <a:t>Los ciclos </a:t>
            </a:r>
            <a:r>
              <a:rPr lang="es-CL" dirty="0"/>
              <a:t>de prueba a </a:t>
            </a:r>
            <a:r>
              <a:rPr lang="es-CL" dirty="0" smtClean="0"/>
              <a:t>ejecutar</a:t>
            </a:r>
          </a:p>
          <a:p>
            <a:pPr lvl="1" algn="just"/>
            <a:r>
              <a:rPr lang="es-AR" dirty="0"/>
              <a:t>Requerimientos del </a:t>
            </a:r>
            <a:r>
              <a:rPr lang="es-AR" dirty="0" smtClean="0"/>
              <a:t>test (ambiente de prueba)</a:t>
            </a:r>
            <a:endParaRPr lang="es-CL" dirty="0"/>
          </a:p>
          <a:p>
            <a:pPr lvl="1"/>
            <a:endParaRPr lang="es-CL" dirty="0"/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2800" b="1" dirty="0">
                <a:solidFill>
                  <a:schemeClr val="bg1"/>
                </a:solidFill>
              </a:rPr>
              <a:t>Planificar el </a:t>
            </a:r>
            <a:r>
              <a:rPr lang="es-CL" sz="2800" b="1" dirty="0" err="1">
                <a:solidFill>
                  <a:schemeClr val="bg1"/>
                </a:solidFill>
              </a:rPr>
              <a:t>testing</a:t>
            </a:r>
            <a:endParaRPr lang="es-C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67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142875"/>
            <a:ext cx="8229600" cy="1143000"/>
          </a:xfrm>
        </p:spPr>
        <p:txBody>
          <a:bodyPr>
            <a:normAutofit/>
          </a:bodyPr>
          <a:lstStyle/>
          <a:p>
            <a:pPr lvl="4" algn="r" defTabSz="457200" rtl="0">
              <a:spcBef>
                <a:spcPct val="0"/>
              </a:spcBef>
            </a:pPr>
            <a:r>
              <a:rPr lang="es-AR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Calendarización de las pruebas</a:t>
            </a:r>
            <a:endParaRPr lang="es-AR" sz="2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60375" y="1424952"/>
            <a:ext cx="8286808" cy="407196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AR" sz="2400" dirty="0" smtClean="0"/>
              <a:t>Se </a:t>
            </a:r>
            <a:r>
              <a:rPr lang="es-AR" sz="2400" dirty="0"/>
              <a:t>debe tener </a:t>
            </a:r>
            <a:r>
              <a:rPr lang="es-AR" sz="2400" dirty="0" smtClean="0"/>
              <a:t>claridad del </a:t>
            </a:r>
            <a:r>
              <a:rPr lang="es-AR" sz="2400" dirty="0"/>
              <a:t>proyecto a trabajar.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AR" sz="2400" dirty="0" smtClean="0"/>
              <a:t>Hacer </a:t>
            </a:r>
            <a:r>
              <a:rPr lang="es-AR" sz="2400" dirty="0"/>
              <a:t>un listado de </a:t>
            </a:r>
            <a:r>
              <a:rPr lang="es-AR" sz="2400" dirty="0" smtClean="0"/>
              <a:t>actividades relacionados </a:t>
            </a:r>
            <a:r>
              <a:rPr lang="es-AR" sz="2400" dirty="0"/>
              <a:t>con el </a:t>
            </a:r>
            <a:r>
              <a:rPr lang="es-AR" sz="2400" dirty="0" smtClean="0"/>
              <a:t>proyecto.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AR" sz="2400" dirty="0" smtClean="0"/>
              <a:t>Ordenarla de manera secuencial y ver si hay tareas que se puedan realizar de manera paralela.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AR" sz="2400" dirty="0" smtClean="0"/>
              <a:t>Identificar </a:t>
            </a:r>
            <a:r>
              <a:rPr lang="es-AR" sz="2400" dirty="0"/>
              <a:t>cuanto tiempo tomará cada tarea.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AR" sz="2400" dirty="0" smtClean="0"/>
              <a:t>Asignar </a:t>
            </a:r>
            <a:r>
              <a:rPr lang="es-AR" sz="2400" dirty="0"/>
              <a:t>a cada </a:t>
            </a:r>
            <a:r>
              <a:rPr lang="es-AR" sz="2400" dirty="0" smtClean="0"/>
              <a:t>tarea: fecha</a:t>
            </a:r>
            <a:r>
              <a:rPr lang="es-AR" sz="2400" dirty="0"/>
              <a:t>, tiempo, recursos y responsables. </a:t>
            </a:r>
            <a:endParaRPr lang="es-AR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s-AR" sz="2400" dirty="0" smtClean="0"/>
              <a:t>Se debe considerar, no solo el tiempo en hacer las pruebas, sino también, el que los desarrolladores demoren en corregir los defectos.</a:t>
            </a:r>
            <a:endParaRPr lang="es-AR" sz="2000" dirty="0"/>
          </a:p>
        </p:txBody>
      </p:sp>
      <p:sp>
        <p:nvSpPr>
          <p:cNvPr id="1028" name="AutoShape 4" descr="data:image/jpeg;base64,/9j/4AAQSkZJRgABAQAAAQABAAD/2wCEAAkGBhMSEBQQERQVFRUVFhYXFxUYFRgVFBQWFRUXFRUUFBcYHCYfGBojGhUUIC8gIycpLiwuGB8xODAqNSYrLCkBCQoKDgwOGg8PGiwkHiUqLC4rKSksNDA2LDAqLC00LDAsLCkvNiwpLCwpLCwpKSwpKSwsLC0sLCwsLCwpLCwsLP/AABEIAOAA4QMBIgACEQEDEQH/xAAcAAEAAgIDAQAAAAAAAAAAAAAABgcEBQEDCAL/xABPEAACAQMBBAcCCQcIBwkAAAABAgMABBESBQYhMQcTQVFhcYEikRQyUlNykqGx0ghCYoKTwdEXIzNjosLi8BUWJDVDo+FEVWRzdMPT4/H/xAAbAQEAAgMBAQAAAAAAAAAAAAAAAQUDBAYCB//EAC8RAAICAgAEAwYGAwAAAAAAAAABAgMEEQUSITEVUVITIkGRobEUYYHB0fAyYnH/2gAMAwEAAhEDEQA/ALxpSlAKUpQClKUApSlAKVxmmaA5pSlAKUpQClKUApSlAKUpQClKUApSlAKUpQCviWIMCpGQQQQeIIPAg190oDD/ANExfNp9UUrMpQClKUApSlAKUpQCo7vvvYthatcHieCqD2seQx28jw8D2A1ITVAdOe3mkvktc+xCNWOwu4HH0UY9T30Bpb/e7ad0TKZpAOYVThR4ADhW03R6Yrq2lEd2xmizg6jl1HerHj6HhX3sDbUK2pRgM49/DmKgG2JA0rFe+gPXOz79Jo0ljOpHAIPgf3+FZNVT0CbaZ7aW2c56pgy554bgR9g95q1qAUpSgFKUoBSlKAUpSgFKUoBSlKAUpSgFKUoBSlKAUpSgFKUoBSlKAGvPnTtsRo78XOPYmReP6SjSR9g94r0HWk3t3Viv7doJfNW7UbvHh3j/AKUB5NFwwGM1k7LiDuAa329XR3c2MhEi5TjpkHxWHge/w512bnbgXV5LpRSiA+1IeCr69/hzoC0ehnZgVriZfikIgPYTzP3D31aNazd7YcdpbpBHyXmTzZjzY+dbOgFKUoBSlKAUpSgFKUoBSlKAUpSgFKUoBSlKAUpSgOM18yShRliAB2ngPeahHSrc3626LYRyuHLCQw565T7PV4wCwQ+3krg8F4gZzQO8Nlcxy9Xd6lkKhysshLANyLa2PE0B6stdsQSHTHNE57lkVj7gay815N2BballEiIoSFpEkA0SKwK6SrjBOc4wew1M9xukW9tIWMga6jONCPJh0xzKuQeGCOB9KA9AUqoG6e3/AO7n/b//AF1jz/lBSKP93kd2Zz/8VAXNmvkyDOM15y2h0rbTvn6mDWNXKK2Rg3q41SHzBUVHNtbv3sDJJeQSQ9YcK75OTzwW1E58Cc0BeXTYits0REcZJ4gveCuqRiP1Ef31seii1RNkWugAakLnHazMck955e6qZ2pu7cJCssdzI4RQ2kuzhCykHTqJA4Ej1rr3V6VbzZ8a266JIlJxG4PAE5IVhxUZJ7xQHpkVzUf3N3wi2jbieLKsDpkjJ9qN8Zwe8EcQe331IKAUpSgFKUoBSlKAUpSgFKUoBSlKAUpSgFKUoBSlKA4xVddK/Ri20hHPblVuIxpw5wkkZOcEgHBUkkHHHJHdVjUoDzfd9DO04njhjRHEgOuRHxGhLcRKWweQU8Ac9nGrP2V0M2iqvwlpJ2CgadbRxKQMHQqYOOfxiasCuaAhr9EGyz/2cjymmH9+vgdDmy85MDHwM8xHqNdTWlAYWzNjQW6dXbxRxL8lFCg+eBx8zWu323bW+sZrY41MuYz8mVfajPv4HwJrfVwaA8vbv7eZIriCXOSuMHmCnDB8RxFajZWyzc3CxKMlmVfVmC/vqQdJuzRb7YuVUYWTEoH/AJqhm/taqzuheyEm0VJ4hSW+qjEf2itAbDZu0Zti7baG4OYZDjWBhXgdiY3A/qznyxIO0VfKnhVa9Oe7wlsluwPbtnGSOfVSEK4PeAdDeh762/RLvA11s5BIcyQMYHPadGDGx80K8e8GgJrSlKAUpSgFKUoBSlKAUpSgFKUoBSlKAUpSgFKUoBSlKAUpSgFKUoBSlKA8+9O8WnaiN8q2T7HkFZXQFDm7kbuR/vjH766/ygf94Qf+m/8AdkrO/J8T+cnP6H3sn8KAuPauzlngkgkGUlRkbydSp++qc6Frt7baFzs+XgzKwI/rbZyjY80Yn0FXaaprfS2+Bbfivh7KO9u7HHAly1tOmeWerAfH6LGgLmFK4U1zQClK41UBzSuM1Dd+d654Q0NmEMoUFmfiE1fFVV7WOM8eAHnQEzzWu25t6G0iM076VHDkSzHsVVHEmqf2P0t31pdJDtPS8TkAtoVHjBONY08GA7Qa3XS/t97a4tm0ho2ikCk8QHLLqI8dOmhDN7sPpisbmcW+ZImY4QyqFVyeS6gxwT44qcg15g25fQXeGiURFEzw4Et2Y8c16U2Rr+Dxdb8fq01/T0DV9uaEmZSlKAUpXXNcKilnYKo5kkADzJ4CgOylYNjt23mJWGaKQjmEkViPMA1nUApSlAKUpQClKUApSlAKUpQFDflCxYvLZ++Bh9WQn+9X1+Txc/7TcxnshUj9px/dWD07XGvaJTmY4YVUeLtI59+V91afdxZdj7dijmONEoikI+K0cwC6vLDo3p4UB6cqnena3YleBKmIt4ZjZlY+f88nCriFVF07uQIHUqQquHjOcgF43Vu7BaLTg8+ztoCbbi7dSTZ9sZJF16OrOpgGYxMY9WCcnOnPrUnBrx5HKJCqMSDp+N3ucsfeTVu9CG+szyNs+di6hS0TMcldPFo892OI7sUBaO8+2ha2zzHAxpVc8tTkKM+HHPpVHbx7Nmumlu0uXcJx1FyD+qAcAeVXF0h7vtebOmgj/pMB0HeyEMF9cEeteaG2jNDqgYsmCQyHIII5gjvoQXR0Mb7T3GuzumLtGuuOQ8WKAhWVj2kEjB8ajfTFHcWu0fhK56qZUKn83XGullPjgA+RrcdB2yZW1XjppjCGOMkY6wswZ2Heo0gZ8fCtz0zb1xQWbWvstNMpKhk1hAGA6zGCA3PTntB7qElI3E9xtK5jiALySEIoHjzJ8AOJPhV/dJMVomyyl4A+lMRDVpkaVIzp0N2HCnPhw48BXPRpBs5rYT2ESqcBJGKBZtQAJ188Zzq4HHHhUT6eYixgUqWyuY8cSGWQCQAduQ8f1aA2PR30XWQjgvi3XyFVcAOHgjk5kLge0VPD2ieI5VZ+ap/ohkubKCZbiMhXKNGpYAgjUGLLzUFer58fZ8KlG0942xmSRY1+kFHvPE1XXcRqrfLH3n5I2q8SyfV9F5sllxteJDhnGe7iceeOVcS7bgVDI0qKi8SxYADzzUGtr2OQZjdXHerBvuqLbdvoJZZYZ2OI8Ki9mojJY+8CsGHm232uDikjLkY1dNfMntll2XSPs6WTqo7uIuTgAkqCe4MwAPvqB77bQS9uZ4JZSscD9WkYOAzAe3I3fx4DuAqCb3btwQxLJE4Ytx51qBZXEsQuUDMQdLkcWyANL+OVwPMeNW7aXc0NN9jYbybHFhLHJbTHWMMGU4KnzFehtxtuteWEFy/B3T2/pKSrH1Iz61533Y3Wvby4VUhdgCNTOCsaDvZj93OvS2wdkLbW8dunJFxnlkkksceJJqQbClKUApSlAKUpQClKUApSuDQHnXpgGNsyZ/8ACH0xj+NZv5QmztF7BcKMGSEjP6ULnB88SL7q6OnaPRtIt328DDzWSUfuqTdP0Aexs5+6UjPhJEX++MUBaGw77r7WCf52KN/roG/fUA6ZdyRNbvewqxmTTrAY4eJQQTo5ahkcRxwPCt90S3nWbGsznOmMx/snaMfYoqXNigPGczcvDh9uatDoG2S8l21xpIjiBy3YXdSqoPQsT5CunbW09kSbbcTRqloilWaNWPWz54t/Nn2U4kcB+Z41eO70FstvH8DEYgKhk6v4hDcdQPbnvPGgM6eZUUuxAVQSSeQAGSTVDz9IdlLtlrq6iMttoEca9Up0EHjNKjcXbGeWcBsYOKt7fpmGzrlk5pGX8xGQ7D1CketecLPd+4uZswRnSJWPWN7MY9vPBjzx3DNeJzjBc0npHqMXJ6ij1PayIUUx40FQVK406SMqVxwxjFUp0zWEst8sccbSZWORdIzgMskbAnkBmMHjUw3dvp7axgtCylokCFwDxAJ0gau5cDPh2Vh3lwzMS7E+Zqmv4zXDpUuZ/QsqOHTn1m9I1HRhs652ckpkKHrVQBAdWgoznUSOBOHxgd3OtztXaEkr5ds4yB2Yzzx7h7hUW3j25cQrmAABuRIyT4gVG7LpFuI5ALlQ6k8SBpYeIxzrXuxc7IjzTaX+plqvxKZ6it/mWELzqkZ2+KAT7hUY2vsNbxkPW6nYZIzkL3KB2Vv54Rc2jmM5EkZ0Y7yKqSDa8sEnMhl4Edo8KzcGrjGM9r3k9HjiknKUdP3dGZeRS7NugY3IKns5MO0EdtbXfLZ0kui/iBKyorOBxKMBg5A7OFRS82k88oZvaORw55OauKKDq4YlfgdCgp3EAAhjW7m2qhxsS69v+o1cWr224N9P3KdHXTERqHY92CatjYloLW0Triq6RqbjwHgT29lRyzvBFO4aQESdY2ktxj0AYGTwUHUeHZoPfw53s32wVjtmBwgJfAOlmH5nEjIGAG8TivF8bcmSr1qPRtmSpwoTnvcuqSJp0MbwxdZNYR6tP9NGSMZ/NkTnyHsMPpPy5VbVUt0D7HkdnvHXEagohxxdzjWR3gDh5mrpqzS0tGg3tilKVJApSlAKUpQClKUAzWM18gfqyw1kZC5412XEwVSx5AZqDXkZkcuSck58u4Dyquzs5Y2lrbf2NvGx/bb29IhP5QloRcW0xHsvDJHn9JHD490lZfSFfifdiwm5km2z9JYZEb7Qa+ulaJ5tmjUdRgkVwx4sFbMbAntHtKfSodPtjrN2YoCeMN+Ux+i0Usq/a7D0rYxsmGRDniYbanVLlZcPQzHjYtr49cffPJWd0m38kOyrqWI4cIBnuDuiMfqsaxOi2ZY9iWZZgB1bHJOOcjmvvefa8N1bzWmGZZUZGccMBuGVzzI58qm7JqoW5y0K6Z2PUFs8yPjq1A+Nk+ZyBgeNXr0UbYktbOS3njdcTMYQfkONRHPgA2o+OqsLZ+7UFsM28YD/ADje1J9Y8vQAVs7GM825/wCeNUV/G9pqpfq/4Larhmutj/RG62pt2SRSvAK3AqBnIPAg558OytKRWY65FYxWuftvsue5vZaUVwrWorR3QvkYNaveeYx20si8wp9K2kSYFdd9aCWN4m5OpU+teseahZGUuyaPNybjJR+KK52bvcJJVE3xVAHpWp35v4ZJMxDFa3b2xJbWQo4OMnSw5MPOtbBbvK2lAWP2DzPZX0GM1JcyfQ5PkcXylu9Hp/2IAHtPoa1O92x4nJd4iJNJbOShfGT68RzqRbl2S21qkedTnLM3YCexR4d9YO+c2AZNSalHHU2OfLA5seXAd4rnItzzJOl939i75VDGStRGt2tnxR9XOsftAjVqJYoRzGTwHAgg47RUh3t3oihVBjrC2fZDaTgcMHtAJ7fDhUc3YvnuZLhFiaYsFKwIShYKEjONDJgBQO3HCo1t0Os8iSIY2RivVatZjwfiFtTZPHHM9tWrwua72s3vXZGh+K1V7OC15s2W6KG4vsAKi4kZjp1JDGEYu+kniFGTg8/Wuvdnd1toXyWyE4dizuQMrGOLOQOAOOAHLJAqwU3VTZmwZXnIW5vVSMnmUV2B6oDwQMWrfdCW5z28D3swAa5CdWPzlhGWBPdrJBx3AZ7hYGkWLszZscEKQRKFSNQqqOwD7z41l0pQClKUApSlAKUpQCuCa5rpuZtKlj2VEmorbJS30NRt66ziMeZ/cP3+6tKVrLlJYljzNdDLXF5djusc2XtEVXBRNbtjZ4mt5YT/AMSN19SpAPvxVAJMRbSx/wBbG5Hksif38V6Oxx9a8/Qwq1zIrAlJTJjHAkBy66T3+zj1q14K3qcX26fuaef3iywOj3aLNai2fUJIPZ0NnIjcl0YA8gckenjUvjgwp76qa9v3t5Yry1c6SqrkktlR+Y+eJwOyrS2JtP4RbxzYxqHEdgIODjPZwrS4viSrn7Rdm/qbeDkqcFX8UfeK+4hxrsaKuVTFUJaOWzmmKV8u4HOh5RzXXLMFHGul79ew1hXzs68P8+dZIwbZ70afaEpdipxpzw8R51G9kK6qY5TlvaYN8pNbR/YyH6wrc7Vv4owyvKI3C55aj6Dv7vOolYbxM9/E+Cw9mMKTnILY+0kn1rrcLFlKhqT0n2KPLyVG5OK6olDbz6FMcYUlAWdmJVAFGSgYKdTnHADt4ZzgVX+1dotNI8rkksxPPl/nl76t7ffotS2sprk3126xrkxyMHVzkBUGMYJYgZ4454qu9wN1zf38UB/o19uUjsROz1OB61Y0Y1dH+K6+ZoXZE7v8vkWF0PbrNaWs+1plwxicxKeHsKpYse7JUCod0ZbEN9tZDMCwjLXEuRwLA5AbuzIfsNWd0w7zraWS2MQAa4UrgckgXSrY88hR691bXok2KsOzIZMfzlwOvkbtbrCSgJ7gmkD1762TAVd0tX013tc2efZRoYI1HfMEZ2+kS6jyUV6BtoAiKijCqAoHcFGAPcKobfGdYd6Flfgi3Fq7HuBjiGr0Kk+lX6tAc0pSgFKUoBSlKAUpSgOCa1W1JcnSOQ++tjPJgZ91al1qr4jdyw5F8TYoj722YTJXU61mOtY7iubkizjI1O1bgKpXOCwIBHNRji/p99UlPttmmgh4aISEXvbiQXb9I5JqxekC6lgmil5QyL1LvjPVEkkN4ZDf2cVCdz92BcbQZlPWQQNkyYwrsPiqPv8AIeIrosL2dGL7Tf5v+Cvu57LuX5Ejl6P30sIJVjjlA1xvH1mg5yeqOcjy4efdMtm2AhiSIEnSMZPMnmScd5yazIxXBrmcjMuviozfQua6IVvcUfBrivo181pM2UYd5fBOB51p7m/ZjW8urRZBhh5HkR5Vqn2I+SFIIwTk8/ZGdIXmWPIAcz3VnpjGTSXc9Oaits1Ooqc+7x410X+8UiOsZilWPh1s4QERIR8Zc+yxHDge3hzqIRb1rLITdxNJDwxFHIY2U5+MHB4sO4gjnwHMWDsPo72XtC3ae2vLwIv9JGzIXjIGrS4KdwyDxBxwNdTjcMjHUrer8v73KXI4hKXu19F5lQ3t0ZGaRySTyycnuye/hgedTzoX3ONxdrdSK3VRZZTj2S6kaQT35IIHcD4VBltuunWKEHDvpjHNtJb2cntOOPnmvVu6+wEs7WK2QfEUZPe35x9/2AVcpaKruQvp3vguzkizgyzL5aY1Zzn10e+ujoM3Tkt7Z7yUAG50dWPzhEuSGbu1E5x3Ad9RnpfuJLra8FgfiAwxqB29eya2Pjggfq1dl3dxW0JkciOONeeDhVGAAABk9gAAoCm/yhoT11q3fFIo8w6n94qc743N3ZWEPwEALCqpK3V9a0caIFVtHauR7RGSBg4xmq86Z94rW+jtJLaQSYM6sMMrL/REalYAjOGxw4+lWl0f7x/Ddmwzc5FXq5Bn/ixjB8tXst+tQFD7Wu5NqXpkOnrpF0BUBCuYoGZdIJJ9rq8frVeHRZvN8M2dGzHMkX81J3kqBoc/SQqfPNV9ZRONofCorO0SeMkmLM0TQuQQ2uLrNOcE4cKFbOoc+HHRntM2+2mtF+JOsmoezgOmuZD7BK5Ual4E8/CgLypSlAKUpQClKUArgmua+X8KhgwrmTJ8uH8f4e+sZqjQ3sccGAyOHuod6/D7q5G/LjZNtlxDCtS7G+c1jua1B3nHcfcP418neFfH3D8VakrIszxx7F8DOuYVdSrAEHgQQCCO4g8DWKlsqDQiqqjkqgKo8gOArpO3U/S+qPxV8Ha0fe31R+KsTe1rZmjXJddGSlDWINpx97fUH46f6Sj+U31B+OsXKzLp+RkGvmuk7Qj+U31B+KuPhsfyj9X/ABV4cGe1vyfyO418mur4Ynyj9X/rXHwtPlf2TXnkf9Z66+T+Rg326llcMWuLdSTzkQmKXz1LwY/SBrI/1fstmbL2hNaPKTLAVbrHBZWIaOMAADHtS8+PnXb8LT5X2Gum8WGVGjkw6sMFSDgjOfvAPpVxh8Uto92fvR+qNG/AjZ1j0ZAehrdqS42klxgdVb5ZmPa3EIq+OePkDXo4cqh3RpsqC3t5IoAcCQksTknUMgZ8Bw//AGtvvfvCbK0a4CByCqgFtKAuwUM7YOlckccdo5c662q2NsFOPZlDZB1ycZd0VfvIQ299sr8Aphx4kRO6n62B6Vb+1NmR3ELwSjUkilWHI4PaCORBwQewgV52393tluLy2uzF8HnhRTpzqGqOVnRgcA44jn416C3e20l3axXUfxZUDY+SeTKfEMCPSsh4KF346PL+3lwscl1GciOSOPU3ZjrVQZD8Fy2MHGc9gkvRxcNsza0+y5ThJtOjPIS6BIg8yjMniUFZ+9m6jx3MlxMs8qM7Ms8HWO8asc9VNHGdQ08g6gjTjOCONebZiklvIxYC4mkDIVYwukmpDlC5PEkfLbHAceWaEHona27lrdAC5gimxyLorFfokjI9K6NjbnWdoxe2t4omPAsq+3ju1HJA8K3CchnnX1QkUpSgFKUoBSlKAVw1c1w1AVXtmHRcSr3O3uJyPsNYVWDtjdBJ5DKHZGOM4AIOOGePI1r/AOT0fPt9QfxrlbuF3ubcV02dFVxGlQSk+uiH1wamB6PP68/sx+KuP5PD8/8A8v8Ax1h8LyfL6mXxGjz+hEMUxUu/k9Pz/wDy/wDHXyejxvnx+zP46jwvJ9P2J8Qo8/oyJ4pUr/k9f59f2Z/FXyej6T55P2Z/FTwzJ9P2J8Qo9RFsVxUpPR/L88n1G/FXyej+b52P6rVHhuT6fsPx+P6iMUqTf6gT/OR+5q4O4E/zkX9v+FR4dk+kn8dR6iNUqRncK4+XF73/AA1C9ubYFq8iOjuI2ZGZACupMah7RBHPtHj21Hh2T6Cfx1HqLK6P0/mZD3yfci1Ir+ySaN4ZVDo6lWU8mUjBBqI9FO247qyaSPIxM4IONQOFIyBy4VL72AvG6KxQsrKHHNCQQGHiM59K6rErddMYy76ObyZqdspLzKB3m6H7yO6CWym4hZgFfUuqNc40zAkY0gkahwI7jwqSdCe2mgmuNkTnDI7tH9JGKTIPqhx+tWruNj29tIY74taT4wZQzpHLjh1sEg9ls/GKk5BJBFQ/Zt842xA1swlf4ShDRqQJAzgSELzAKlsjxPZW0a56kxTFFrmhIpSlAKUpQClKUApSlAKUpQClKUApSlAKUpQClKUApSlAKUpQHBqnOmjdyaISX1vnqpgq3KgZ0smAkx7gRhSfAZ58LjNV5vHvxdrcyW9tbRyIhKOJRJl/ZViwIGnQQ+Bzzg0IZWvQvvT8F2iLdjiK7AXjyWQZ6o+/Un6wr0aK8y7+v1skL29ibWSLWrrCjFCQyukilUAzktx4/ZV97i7wNeWMM8ilJCNMilSpEicGOD2H4w+lQk3c9srqVdQynmGAYHzB4Vj2exoIiWihijJ5lI1QnzKgZrNpQClKUApSlAKUpQClKU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3074" name="Picture 2" descr="Resultado de imagen para gan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680" y="4544418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64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 smtClean="0"/>
              <a:t>Se deben determinar todos los </a:t>
            </a:r>
            <a:r>
              <a:rPr lang="es-CL" dirty="0"/>
              <a:t>artefactos </a:t>
            </a:r>
            <a:r>
              <a:rPr lang="es-CL" dirty="0" smtClean="0"/>
              <a:t>que </a:t>
            </a:r>
            <a:r>
              <a:rPr lang="es-CL" dirty="0"/>
              <a:t>serán </a:t>
            </a:r>
            <a:r>
              <a:rPr lang="es-CL" dirty="0" smtClean="0"/>
              <a:t>creados, usados, administrados </a:t>
            </a:r>
            <a:r>
              <a:rPr lang="es-CL" dirty="0"/>
              <a:t>y entregados durante este proceso de prueba</a:t>
            </a:r>
            <a:r>
              <a:rPr lang="es-CL" dirty="0" smtClean="0"/>
              <a:t>.</a:t>
            </a:r>
          </a:p>
          <a:p>
            <a:pPr algn="just"/>
            <a:r>
              <a:rPr lang="es-CL" dirty="0" smtClean="0"/>
              <a:t>Lo esperable es que al menos se trabaje con:	</a:t>
            </a:r>
          </a:p>
          <a:p>
            <a:pPr lvl="1" algn="just"/>
            <a:r>
              <a:rPr lang="es-CL" dirty="0" smtClean="0"/>
              <a:t>Plan de pruebas</a:t>
            </a:r>
          </a:p>
          <a:p>
            <a:pPr lvl="1" algn="just"/>
            <a:r>
              <a:rPr lang="es-CL" dirty="0" smtClean="0"/>
              <a:t>Casos de prueba</a:t>
            </a:r>
          </a:p>
          <a:p>
            <a:pPr lvl="1" algn="just"/>
            <a:r>
              <a:rPr lang="es-CL" dirty="0" smtClean="0"/>
              <a:t>Reporte de defectos</a:t>
            </a:r>
          </a:p>
          <a:p>
            <a:pPr lvl="1" algn="just"/>
            <a:r>
              <a:rPr lang="es-CL" dirty="0" smtClean="0"/>
              <a:t>Informe de cierre</a:t>
            </a:r>
            <a:endParaRPr lang="es-CL" dirty="0"/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r"/>
            <a:r>
              <a:rPr lang="es-CL" sz="2800" b="1" dirty="0">
                <a:solidFill>
                  <a:schemeClr val="bg1"/>
                </a:solidFill>
              </a:rPr>
              <a:t>Artefactos</a:t>
            </a:r>
            <a:endParaRPr lang="es-C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93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 smtClean="0"/>
              <a:t>Dentro de la planificación se </a:t>
            </a:r>
            <a:r>
              <a:rPr lang="es-CL" dirty="0"/>
              <a:t>d</a:t>
            </a:r>
            <a:r>
              <a:rPr lang="es-CL" dirty="0" smtClean="0"/>
              <a:t>eben incluir las condiciones </a:t>
            </a:r>
            <a:r>
              <a:rPr lang="es-CL" dirty="0"/>
              <a:t>que se deben cumplir para dar termino al proceso de </a:t>
            </a:r>
            <a:r>
              <a:rPr lang="es-CL" dirty="0" smtClean="0"/>
              <a:t>pruebas, paso a producción </a:t>
            </a:r>
            <a:r>
              <a:rPr lang="es-CL" dirty="0"/>
              <a:t>y margen de tolerancia de aceptación de defectos.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2800" b="1" dirty="0">
                <a:solidFill>
                  <a:schemeClr val="bg1"/>
                </a:solidFill>
              </a:rPr>
              <a:t>Condiciones de aceptación</a:t>
            </a:r>
          </a:p>
        </p:txBody>
      </p:sp>
      <p:pic>
        <p:nvPicPr>
          <p:cNvPr id="3074" name="Picture 2" descr="https://iaap.files.wordpress.com/2011/05/cierre-de-proyect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03997"/>
            <a:ext cx="7056784" cy="17199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25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CL" dirty="0" smtClean="0"/>
              <a:t>La aplicación no contiene defectos y esta validada por el usuario.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dirty="0" smtClean="0"/>
              <a:t>La aplicación contiene defectos leves que son aceptados por el usuario.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L" dirty="0" smtClean="0"/>
              <a:t>La </a:t>
            </a:r>
            <a:r>
              <a:rPr lang="es-CL" dirty="0"/>
              <a:t>aplicación contiene defectos </a:t>
            </a:r>
            <a:r>
              <a:rPr lang="es-CL" dirty="0" smtClean="0"/>
              <a:t>que van a ser corregidos en una segunda etapa o en una mantención y esta validado por el usuario.</a:t>
            </a:r>
          </a:p>
        </p:txBody>
      </p:sp>
      <p:sp>
        <p:nvSpPr>
          <p:cNvPr id="4" name="Título 2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2800" b="1" dirty="0">
                <a:solidFill>
                  <a:schemeClr val="bg1"/>
                </a:solidFill>
              </a:rPr>
              <a:t>Ejemplos de condiciones de aceptación</a:t>
            </a:r>
            <a:endParaRPr lang="es-C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 smtClean="0"/>
              <a:t>El </a:t>
            </a:r>
            <a:r>
              <a:rPr lang="es-CL" dirty="0" err="1" smtClean="0"/>
              <a:t>testing</a:t>
            </a:r>
            <a:r>
              <a:rPr lang="es-CL" dirty="0" smtClean="0"/>
              <a:t> es un proceso que permite verificar y validar la calidad del software.</a:t>
            </a:r>
          </a:p>
          <a:p>
            <a:pPr algn="just"/>
            <a:r>
              <a:rPr lang="es-CL" dirty="0" smtClean="0"/>
              <a:t>Como cualquier proceso este debe ser planificado.</a:t>
            </a:r>
          </a:p>
          <a:p>
            <a:pPr algn="just"/>
            <a:r>
              <a:rPr lang="es-CL" dirty="0" smtClean="0"/>
              <a:t>Al planificar identificamos alcance, riesgo, roles, actividades, tiempo, tipos y estrategias de pruebas a usar y criterios de aceptación.</a:t>
            </a:r>
            <a:endParaRPr lang="es-CL" dirty="0"/>
          </a:p>
        </p:txBody>
      </p:sp>
      <p:sp>
        <p:nvSpPr>
          <p:cNvPr id="4" name="Título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3200" b="1" dirty="0" smtClean="0">
                <a:solidFill>
                  <a:schemeClr val="bg1"/>
                </a:solidFill>
              </a:rPr>
              <a:t>Reflexión</a:t>
            </a:r>
            <a:endParaRPr lang="es-CL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Reforzar </a:t>
            </a:r>
          </a:p>
          <a:p>
            <a:pPr lvl="1"/>
            <a:r>
              <a:rPr lang="es-CL" dirty="0" smtClean="0"/>
              <a:t>Qué es una planificación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Aprender</a:t>
            </a:r>
          </a:p>
          <a:p>
            <a:pPr lvl="1"/>
            <a:r>
              <a:rPr lang="es-CL" dirty="0" err="1" smtClean="0"/>
              <a:t>Testing</a:t>
            </a:r>
            <a:r>
              <a:rPr lang="es-CL" dirty="0" smtClean="0"/>
              <a:t> de Software</a:t>
            </a:r>
          </a:p>
          <a:p>
            <a:pPr lvl="1"/>
            <a:r>
              <a:rPr lang="es-CL" dirty="0" smtClean="0"/>
              <a:t>Proceso de Pruebas</a:t>
            </a:r>
          </a:p>
          <a:p>
            <a:pPr lvl="1"/>
            <a:r>
              <a:rPr lang="es-CL" dirty="0" smtClean="0"/>
              <a:t>Plan de pruebas</a:t>
            </a:r>
          </a:p>
          <a:p>
            <a:pPr marL="0" indent="0">
              <a:buNone/>
            </a:pPr>
            <a:endParaRPr lang="es-CL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Objetivos</a:t>
            </a:r>
            <a:endParaRPr lang="es-ES_tradnl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83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Procesos de prueba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7867934" cy="41318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ES_tradnl" sz="2800" dirty="0" smtClean="0"/>
              <a:t>Es </a:t>
            </a:r>
            <a:r>
              <a:rPr lang="es-ES_tradnl" sz="2800" dirty="0"/>
              <a:t>un 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</a:t>
            </a:r>
            <a:r>
              <a:rPr lang="es-ES_tradnl" sz="2800" dirty="0"/>
              <a:t> y como todo proceso, esta compuesto de un conjunto de actividades que permiten verificar y validar la calidad de un software.</a:t>
            </a:r>
            <a:endParaRPr lang="es-AR" sz="2800" dirty="0"/>
          </a:p>
          <a:p>
            <a:pPr algn="just"/>
            <a:r>
              <a:rPr lang="es-AR" sz="2800" dirty="0" smtClean="0"/>
              <a:t>Permite:</a:t>
            </a:r>
          </a:p>
          <a:p>
            <a:pPr lvl="1" algn="just"/>
            <a:r>
              <a:rPr lang="es-AR" sz="2400" dirty="0" smtClean="0"/>
              <a:t>Determinar si un software es de 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calidad</a:t>
            </a:r>
            <a:r>
              <a:rPr lang="es-AR" sz="2400" dirty="0" smtClean="0"/>
              <a:t>.</a:t>
            </a:r>
          </a:p>
          <a:p>
            <a:pPr lvl="1" algn="just"/>
            <a:r>
              <a:rPr lang="es-AR" sz="2400" dirty="0" smtClean="0"/>
              <a:t>Realizar un 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  <a:r>
              <a:rPr lang="es-AR" sz="2400" dirty="0" smtClean="0"/>
              <a:t> al SW y determina si este cumple con los requerimientos funcionales y no </a:t>
            </a:r>
            <a:r>
              <a:rPr lang="es-AR" sz="2400" dirty="0"/>
              <a:t>funcionales. </a:t>
            </a:r>
            <a:endParaRPr lang="es-AR" sz="2400" dirty="0" smtClean="0"/>
          </a:p>
          <a:p>
            <a:pPr lvl="1" algn="just"/>
            <a:r>
              <a:rPr lang="es-AR" sz="2400" dirty="0" smtClean="0"/>
              <a:t>Demostrar que </a:t>
            </a:r>
            <a:r>
              <a:rPr lang="es-AR" sz="2400" dirty="0"/>
              <a:t>el SW </a:t>
            </a:r>
            <a:r>
              <a:rPr lang="es-A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cumple el propósito</a:t>
            </a:r>
            <a:r>
              <a:rPr lang="es-AR" sz="2400" dirty="0"/>
              <a:t>, </a:t>
            </a:r>
            <a:r>
              <a:rPr lang="es-AR" sz="2400" dirty="0" smtClean="0"/>
              <a:t>con </a:t>
            </a:r>
            <a:r>
              <a:rPr lang="es-AR" sz="2400" dirty="0"/>
              <a:t>lo que se espera que </a:t>
            </a:r>
            <a:r>
              <a:rPr lang="es-AR" sz="2400" dirty="0" smtClean="0"/>
              <a:t>haga y sus expectativas.</a:t>
            </a:r>
            <a:endParaRPr lang="es-AR" sz="2400" dirty="0"/>
          </a:p>
          <a:p>
            <a:pPr lvl="1" algn="just"/>
            <a:r>
              <a:rPr lang="es-AR" sz="2400" dirty="0"/>
              <a:t>Detectar defectos y permitir que sean </a:t>
            </a:r>
            <a:r>
              <a:rPr lang="es-A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corregidos</a:t>
            </a:r>
            <a:r>
              <a:rPr lang="es-AR" sz="2400" dirty="0" smtClean="0"/>
              <a:t>.</a:t>
            </a:r>
          </a:p>
          <a:p>
            <a:pPr lvl="1" algn="just"/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Determinar</a:t>
            </a:r>
            <a:r>
              <a:rPr lang="es-AR" sz="2400" dirty="0" smtClean="0"/>
              <a:t> si el SW esta apto o no para su uso. </a:t>
            </a:r>
          </a:p>
          <a:p>
            <a:pPr>
              <a:buNone/>
            </a:pPr>
            <a:endParaRPr lang="es-AR" sz="2800" dirty="0" smtClean="0"/>
          </a:p>
          <a:p>
            <a:endParaRPr lang="es-AR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-1" y="274638"/>
            <a:ext cx="8556185" cy="1143000"/>
          </a:xfrm>
        </p:spPr>
        <p:txBody>
          <a:bodyPr>
            <a:normAutofit/>
          </a:bodyPr>
          <a:lstStyle/>
          <a:p>
            <a:pPr marL="514350" indent="-514350" algn="r"/>
            <a:r>
              <a:rPr lang="es-AR" sz="3200" dirty="0">
                <a:solidFill>
                  <a:schemeClr val="bg1"/>
                </a:solidFill>
              </a:rPr>
              <a:t>¿Qué es el </a:t>
            </a:r>
            <a:r>
              <a:rPr lang="es-AR" sz="3200" dirty="0" err="1">
                <a:solidFill>
                  <a:schemeClr val="bg1"/>
                </a:solidFill>
              </a:rPr>
              <a:t>Testing</a:t>
            </a:r>
            <a:r>
              <a:rPr lang="es-AR" sz="3200" dirty="0">
                <a:solidFill>
                  <a:schemeClr val="bg1"/>
                </a:solidFill>
              </a:rPr>
              <a:t> de Software?</a:t>
            </a:r>
          </a:p>
        </p:txBody>
      </p:sp>
    </p:spTree>
    <p:extLst>
      <p:ext uri="{BB962C8B-B14F-4D97-AF65-F5344CB8AC3E}">
        <p14:creationId xmlns:p14="http://schemas.microsoft.com/office/powerpoint/2010/main" val="11382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995985"/>
            <a:ext cx="8229600" cy="4525963"/>
          </a:xfrm>
        </p:spPr>
        <p:txBody>
          <a:bodyPr/>
          <a:lstStyle/>
          <a:p>
            <a:pPr marL="171450" indent="-171450" algn="just">
              <a:buFontTx/>
              <a:buChar char="-"/>
            </a:pPr>
            <a:r>
              <a:rPr lang="es-AR" sz="2400" dirty="0" smtClean="0"/>
              <a:t>Es </a:t>
            </a:r>
            <a:r>
              <a:rPr lang="es-AR" sz="2400" dirty="0"/>
              <a:t>estático y dinámico. </a:t>
            </a:r>
          </a:p>
          <a:p>
            <a:pPr marL="171450" indent="-171450" algn="just">
              <a:buFontTx/>
              <a:buChar char="-"/>
            </a:pPr>
            <a:r>
              <a:rPr lang="es-AR" sz="2400" dirty="0"/>
              <a:t>Se planifica. </a:t>
            </a:r>
          </a:p>
          <a:p>
            <a:pPr marL="171450" indent="-171450" algn="just">
              <a:buFontTx/>
              <a:buChar char="-"/>
            </a:pPr>
            <a:r>
              <a:rPr lang="es-AR" sz="2400" dirty="0"/>
              <a:t>Se prepara. </a:t>
            </a:r>
          </a:p>
          <a:p>
            <a:pPr marL="171450" indent="-171450" algn="just">
              <a:buFontTx/>
              <a:buChar char="-"/>
            </a:pPr>
            <a:r>
              <a:rPr lang="es-AR" sz="2400" dirty="0"/>
              <a:t>Se evalúa. </a:t>
            </a:r>
            <a:endParaRPr lang="es-AR" sz="2400" dirty="0" smtClean="0"/>
          </a:p>
          <a:p>
            <a:pPr marL="171450" indent="-171450" algn="just">
              <a:buFontTx/>
              <a:buChar char="-"/>
            </a:pPr>
            <a:r>
              <a:rPr lang="es-AR" sz="2400" dirty="0" smtClean="0"/>
              <a:t>Esta directamente relacionado al ciclo de vida del software</a:t>
            </a:r>
          </a:p>
          <a:p>
            <a:pPr marL="171450" indent="-171450" algn="just">
              <a:buFontTx/>
              <a:buChar char="-"/>
            </a:pPr>
            <a:r>
              <a:rPr lang="es-AR" sz="2400" dirty="0" smtClean="0"/>
              <a:t>No solo se realizan pruebas al software, sino también a los requerimientos, especificaciones de diseño, documentos de operación, material de capacitación, etc.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13167" y="569373"/>
            <a:ext cx="2976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just">
              <a:buNone/>
            </a:pPr>
            <a:r>
              <a:rPr lang="es-ES_tradnl" sz="3200" dirty="0">
                <a:solidFill>
                  <a:schemeClr val="bg1"/>
                </a:solidFill>
              </a:rPr>
              <a:t>El </a:t>
            </a:r>
            <a:r>
              <a:rPr lang="es-ES_tradnl" sz="3200" dirty="0" err="1">
                <a:solidFill>
                  <a:schemeClr val="bg1"/>
                </a:solidFill>
              </a:rPr>
              <a:t>testing</a:t>
            </a:r>
            <a:r>
              <a:rPr lang="es-ES_tradnl" sz="3200" dirty="0">
                <a:solidFill>
                  <a:schemeClr val="bg1"/>
                </a:solidFill>
              </a:rPr>
              <a:t> de </a:t>
            </a:r>
            <a:r>
              <a:rPr lang="es-ES_tradnl" sz="3200" dirty="0" smtClean="0">
                <a:solidFill>
                  <a:schemeClr val="bg1"/>
                </a:solidFill>
              </a:rPr>
              <a:t>SW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59" y="1269242"/>
            <a:ext cx="2845689" cy="23337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030867"/>
              </p:ext>
            </p:extLst>
          </p:nvPr>
        </p:nvGraphicFramePr>
        <p:xfrm>
          <a:off x="457200" y="1323834"/>
          <a:ext cx="8229600" cy="4802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/>
          <p:cNvSpPr/>
          <p:nvPr/>
        </p:nvSpPr>
        <p:spPr>
          <a:xfrm>
            <a:off x="5179325" y="569373"/>
            <a:ext cx="3507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None/>
            </a:pPr>
            <a:r>
              <a:rPr lang="es-ES_tradnl" sz="3200" dirty="0" smtClean="0">
                <a:solidFill>
                  <a:schemeClr val="bg1"/>
                </a:solidFill>
              </a:rPr>
              <a:t>Proceso de pruebas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Planificación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56096" y="543034"/>
            <a:ext cx="6560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800" b="1" dirty="0" smtClean="0">
                <a:solidFill>
                  <a:srgbClr val="FFFFFF"/>
                </a:solidFill>
              </a:rPr>
              <a:t>¿Has planificado tus vacaciones?…</a:t>
            </a:r>
            <a:endParaRPr lang="es-ES_tradnl" sz="2800" b="1" dirty="0">
              <a:solidFill>
                <a:srgbClr val="FFFFFF"/>
              </a:solidFill>
            </a:endParaRPr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028" y="1711905"/>
            <a:ext cx="5885028" cy="44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9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</TotalTime>
  <Words>1831</Words>
  <Application>Microsoft Office PowerPoint</Application>
  <PresentationFormat>Presentación en pantalla (4:3)</PresentationFormat>
  <Paragraphs>183</Paragraphs>
  <Slides>21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Candara</vt:lpstr>
      <vt:lpstr>Myriad Pro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¿Qué es el Testing de Software?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 planificar las pruebas se debe:</vt:lpstr>
      <vt:lpstr>Alcance del plan de pruebas</vt:lpstr>
      <vt:lpstr>Riesgos</vt:lpstr>
      <vt:lpstr>Definición de roles y responsabilidades </vt:lpstr>
      <vt:lpstr>Planificar el testing</vt:lpstr>
      <vt:lpstr>Calendarización de las pruebas</vt:lpstr>
      <vt:lpstr>Artefactos</vt:lpstr>
      <vt:lpstr>Condiciones de aceptación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Manuela Jimenez A.</cp:lastModifiedBy>
  <cp:revision>85</cp:revision>
  <dcterms:created xsi:type="dcterms:W3CDTF">2014-04-29T13:43:09Z</dcterms:created>
  <dcterms:modified xsi:type="dcterms:W3CDTF">2018-07-05T22:29:18Z</dcterms:modified>
</cp:coreProperties>
</file>